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91" r:id="rId2"/>
    <p:sldId id="293" r:id="rId3"/>
    <p:sldId id="535" r:id="rId4"/>
    <p:sldId id="258" r:id="rId5"/>
    <p:sldId id="299" r:id="rId6"/>
    <p:sldId id="300" r:id="rId7"/>
    <p:sldId id="301" r:id="rId8"/>
    <p:sldId id="302" r:id="rId9"/>
    <p:sldId id="263" r:id="rId10"/>
    <p:sldId id="294" r:id="rId11"/>
    <p:sldId id="295" r:id="rId12"/>
    <p:sldId id="296" r:id="rId13"/>
    <p:sldId id="297" r:id="rId14"/>
    <p:sldId id="298" r:id="rId15"/>
    <p:sldId id="303" r:id="rId16"/>
    <p:sldId id="292" r:id="rId17"/>
    <p:sldId id="304" r:id="rId18"/>
    <p:sldId id="305" r:id="rId19"/>
    <p:sldId id="311" r:id="rId20"/>
    <p:sldId id="306" r:id="rId21"/>
    <p:sldId id="309" r:id="rId22"/>
    <p:sldId id="310" r:id="rId23"/>
    <p:sldId id="307" r:id="rId24"/>
    <p:sldId id="308" r:id="rId25"/>
    <p:sldId id="312" r:id="rId26"/>
    <p:sldId id="313" r:id="rId27"/>
    <p:sldId id="264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2" r:id="rId36"/>
    <p:sldId id="323" r:id="rId37"/>
    <p:sldId id="324" r:id="rId38"/>
    <p:sldId id="627" r:id="rId39"/>
    <p:sldId id="613" r:id="rId40"/>
    <p:sldId id="497" r:id="rId41"/>
    <p:sldId id="498" r:id="rId42"/>
    <p:sldId id="499" r:id="rId43"/>
    <p:sldId id="501" r:id="rId44"/>
    <p:sldId id="502" r:id="rId45"/>
    <p:sldId id="503" r:id="rId46"/>
    <p:sldId id="628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291" autoAdjust="0"/>
  </p:normalViewPr>
  <p:slideViewPr>
    <p:cSldViewPr snapToGrid="0">
      <p:cViewPr varScale="1">
        <p:scale>
          <a:sx n="57" d="100"/>
          <a:sy n="57" d="100"/>
        </p:scale>
        <p:origin x="100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00C9C-045E-4D39-BA95-A0928D21AEB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4B806-E87B-4E6F-BB55-DC3DBB36AC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529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138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050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215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192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62A22-93FC-47F5-9405-CF29BBB76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7EA8A4-34CA-446F-807D-975EA42B4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BF865E-CA17-47E7-AC6F-2E70448F10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91B94F-1E00-4902-93B5-5C276F5FD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04A56-3718-4DA8-84BA-24F80B29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4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999CC-DAAD-4B9A-9EB1-83B40F0D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85394F-94CD-44E8-82CC-E636BF227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95DB17-F944-4EFA-85E3-4CC6D31F0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215384-5B68-497B-823F-0DCC73894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DC69A8-E0FF-4392-B831-86EB02D9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40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D94C66-EC1B-4E91-8FEA-3883782C4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D47F7A-03B7-424E-92CA-CCB6B9342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E805BE-E743-49AD-AA83-24679E43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ABF7ED-D63C-4242-AC72-EE1FA2FD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C6E69C-F1F7-4F39-8725-D619C12F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114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cap="none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1311695"/>
            <a:ext cx="10894768" cy="5221840"/>
          </a:xfrm>
        </p:spPr>
        <p:txBody>
          <a:bodyPr/>
          <a:lstStyle>
            <a:lvl1pPr>
              <a:buClr>
                <a:srgbClr val="0070C0"/>
              </a:buClr>
              <a:defRPr sz="2800" b="1" cap="none" baseline="0">
                <a:latin typeface="Times New Roman" panose="02020603050405020304" pitchFamily="18" charset="0"/>
              </a:defRPr>
            </a:lvl1pPr>
            <a:lvl2pPr>
              <a:defRPr sz="2400" cap="none" baseline="0">
                <a:latin typeface="Times New Roman" panose="02020603050405020304" pitchFamily="18" charset="0"/>
              </a:defRPr>
            </a:lvl2pPr>
            <a:lvl3pPr>
              <a:defRPr sz="2000" cap="none" baseline="0">
                <a:latin typeface="Times New Roman" panose="02020603050405020304" pitchFamily="18" charset="0"/>
              </a:defRPr>
            </a:lvl3pPr>
            <a:lvl4pPr>
              <a:defRPr sz="2000" cap="none" baseline="0">
                <a:latin typeface="Times New Roman" panose="02020603050405020304" pitchFamily="18" charset="0"/>
              </a:defRPr>
            </a:lvl4pPr>
            <a:lvl5pPr>
              <a:defRPr sz="2000" cap="none"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3486-D604-45AA-9A27-2F7463C1138D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CC2-E118-4802-8939-B4382FC015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534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5" y="369832"/>
            <a:ext cx="5773783" cy="601526"/>
          </a:xfrm>
        </p:spPr>
        <p:txBody>
          <a:bodyPr>
            <a:no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4648" y="350058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3896" y="350057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99570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2" y="369832"/>
            <a:ext cx="5773783" cy="601526"/>
          </a:xfrm>
        </p:spPr>
        <p:txBody>
          <a:bodyPr>
            <a:no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4647" y="350054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3895" y="350053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3290447-082F-467D-AAB7-1F5F90A6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52" y="1253331"/>
            <a:ext cx="88354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>
              <a:lnSpc>
                <a:spcPct val="150000"/>
              </a:lnSpc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4pPr>
            <a:lvl5pPr marL="20574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0386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2" y="369832"/>
            <a:ext cx="5773783" cy="601526"/>
          </a:xfrm>
        </p:spPr>
        <p:txBody>
          <a:bodyPr>
            <a:no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4647" y="350054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3895" y="350053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3290447-082F-467D-AAB7-1F5F90A6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52" y="1253330"/>
            <a:ext cx="10996748" cy="533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b="1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lnSpc>
                <a:spcPct val="150000"/>
              </a:lnSpc>
              <a:defRPr sz="2400" b="1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 marL="11430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sz="2400" b="1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 marL="16002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sz="2400" b="1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 marL="20574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sz="2400" b="1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3336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226A7-7AF2-4C1C-BF82-E5EB24FF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46" y="152731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396210-B089-4C1D-B068-24CEAF94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1pPr>
            <a:lvl2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2pPr>
            <a:lvl3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3pPr>
            <a:lvl4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4pPr>
            <a:lvl5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2F7AAA-0FFF-47BD-817B-5C53CE41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06EA1C-636A-4772-A3D4-5341EEFE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8E16D9-35D2-4BF2-9C6E-F4DA7D8F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069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34003-CB08-44F1-ACCE-2600BA21E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FF597-BE10-482F-AFA6-5434E9D3F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CE6C5F-C417-4C81-AE34-7C5C397EE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80B20D-55EF-47E2-A68B-AD444E8A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8ED7AA-0EF5-42A6-A9FF-7DAD9F3A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12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570D0-5582-4565-8935-20B952260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28A4E4-F364-45E5-AC86-FC9E635F9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9EBE8F-B429-4D08-B412-F9B295AD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3A619A-48DB-4F5A-AF20-837DD1957F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BC356A-D399-4D16-A007-63495226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09AFDD-04EA-4C2C-902A-69E1AE14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55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5A78C-9BBE-4DF6-ADCB-A1D00D11B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A704DE-3827-41B8-B162-8D067385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97E1E6-AEB3-4855-B8D6-DDC0B9D2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414CF8-820F-43C8-9A41-4394EFC52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B933EF-2481-447E-A3CF-A9C5ED1CD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EC6BCE-E2B9-4D1B-8E8B-D11E50AC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E9EB9A2-BA60-4760-9EEC-21056D1FF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0D255F-9E2E-4408-9072-FCBF1A62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9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AE646-A66D-447C-BD86-9E217E53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404B80-A1F3-41A4-910B-45FBCDB8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15A0EB-D4D8-4B43-AB62-BD419545D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59E0A2-3868-4BC1-9F69-9C3ABBE8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35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F7CF45-9290-46FC-9BB6-3F9BF9F0A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0186B4-7221-4D91-BD24-D33F03CB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4E7BE2-9003-40E7-9852-319D681D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138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66FC6-A4E6-4C7B-89E9-20FF6DB57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39B80-DD84-49E5-A393-2ED87064A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B15AF-8172-4F99-A80C-CD7D1335E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ADCA43-A566-4921-A617-9C8D47E9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8C340A-3473-436A-9C30-F2477A772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315CBD-A6B7-4891-A04E-752ADABBD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0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C4909-9CA3-45AE-A989-E639415E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DD620A-17F1-4238-B6DB-A1C20CC917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9B654D-CF98-4E8F-AC29-C7A555F34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DBA53E-3FC3-4BBE-BEB6-231E5AC3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62D8D9-A0EB-4199-ABDA-946ABFA1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FBFF09-1F73-4A04-909B-67E01F8D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05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CC170E-3227-494A-8D80-F16C2EC1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46" y="1527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DBB0DC-3CB5-4800-AB5B-9988C335A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346" y="1478294"/>
            <a:ext cx="11661105" cy="4787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01DD249-43D2-4AD9-AE5A-452D8F2C7875}"/>
              </a:ext>
            </a:extLst>
          </p:cNvPr>
          <p:cNvCxnSpPr>
            <a:cxnSpLocks/>
          </p:cNvCxnSpPr>
          <p:nvPr userDrawn="1"/>
        </p:nvCxnSpPr>
        <p:spPr>
          <a:xfrm>
            <a:off x="2499468" y="6495274"/>
            <a:ext cx="3339489" cy="0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CF7284FF-41CD-42FB-9119-306984356CDB}"/>
              </a:ext>
            </a:extLst>
          </p:cNvPr>
          <p:cNvGrpSpPr/>
          <p:nvPr userDrawn="1"/>
        </p:nvGrpSpPr>
        <p:grpSpPr>
          <a:xfrm>
            <a:off x="1887907" y="6176963"/>
            <a:ext cx="611561" cy="681037"/>
            <a:chOff x="1368698" y="1936681"/>
            <a:chExt cx="1289033" cy="1495215"/>
          </a:xfrm>
        </p:grpSpPr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ABC304A4-E6D4-415F-9B0B-B2CACBD0CF4A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0868384-98AB-4BDC-92E3-9AF4F9475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DEE774-7843-4A12-8095-96EC866E3F19}"/>
              </a:ext>
            </a:extLst>
          </p:cNvPr>
          <p:cNvGrpSpPr/>
          <p:nvPr userDrawn="1"/>
        </p:nvGrpSpPr>
        <p:grpSpPr>
          <a:xfrm>
            <a:off x="5838957" y="6176963"/>
            <a:ext cx="611561" cy="681037"/>
            <a:chOff x="1368698" y="1936681"/>
            <a:chExt cx="1289033" cy="1495215"/>
          </a:xfrm>
        </p:grpSpPr>
        <p:sp>
          <p:nvSpPr>
            <p:cNvPr id="13" name="六边形 12">
              <a:extLst>
                <a:ext uri="{FF2B5EF4-FFF2-40B4-BE49-F238E27FC236}">
                  <a16:creationId xmlns:a16="http://schemas.microsoft.com/office/drawing/2014/main" id="{5871D898-C8FE-4DCA-933A-E266D44C7FDD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A19B9F2-CC8F-49C7-961C-8BCCA02D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0F3F1F-5336-4A3F-90E2-28B76B13CDE3}"/>
              </a:ext>
            </a:extLst>
          </p:cNvPr>
          <p:cNvGrpSpPr/>
          <p:nvPr userDrawn="1"/>
        </p:nvGrpSpPr>
        <p:grpSpPr>
          <a:xfrm>
            <a:off x="9799653" y="6176963"/>
            <a:ext cx="611561" cy="681037"/>
            <a:chOff x="1368698" y="1936681"/>
            <a:chExt cx="1289033" cy="1495215"/>
          </a:xfrm>
        </p:grpSpPr>
        <p:sp>
          <p:nvSpPr>
            <p:cNvPr id="16" name="六边形 15">
              <a:extLst>
                <a:ext uri="{FF2B5EF4-FFF2-40B4-BE49-F238E27FC236}">
                  <a16:creationId xmlns:a16="http://schemas.microsoft.com/office/drawing/2014/main" id="{8D6AEB67-72C4-4D63-BB24-87E69D715F1E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54C2005-123C-485C-89E4-DC7DDA99E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3E71798-66E4-4329-B482-3D9AD4ED29D5}"/>
              </a:ext>
            </a:extLst>
          </p:cNvPr>
          <p:cNvCxnSpPr>
            <a:cxnSpLocks/>
          </p:cNvCxnSpPr>
          <p:nvPr userDrawn="1"/>
        </p:nvCxnSpPr>
        <p:spPr>
          <a:xfrm>
            <a:off x="6450518" y="6495274"/>
            <a:ext cx="3349135" cy="22207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B843D70-602D-45C9-93AC-B0D8721C8A42}"/>
              </a:ext>
            </a:extLst>
          </p:cNvPr>
          <p:cNvCxnSpPr>
            <a:cxnSpLocks/>
          </p:cNvCxnSpPr>
          <p:nvPr userDrawn="1"/>
        </p:nvCxnSpPr>
        <p:spPr>
          <a:xfrm>
            <a:off x="5061" y="6495274"/>
            <a:ext cx="1882846" cy="14466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111DD03-AE6E-4E4D-8DBA-88F15700C95A}"/>
              </a:ext>
            </a:extLst>
          </p:cNvPr>
          <p:cNvCxnSpPr>
            <a:cxnSpLocks/>
          </p:cNvCxnSpPr>
          <p:nvPr userDrawn="1"/>
        </p:nvCxnSpPr>
        <p:spPr>
          <a:xfrm>
            <a:off x="10411214" y="6495274"/>
            <a:ext cx="1780786" cy="6773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D6679D5B-48ED-4981-BC3D-586E46B4D7B0}"/>
              </a:ext>
            </a:extLst>
          </p:cNvPr>
          <p:cNvSpPr/>
          <p:nvPr userDrawn="1"/>
        </p:nvSpPr>
        <p:spPr>
          <a:xfrm>
            <a:off x="0" y="-15208"/>
            <a:ext cx="12192000" cy="363468"/>
          </a:xfrm>
          <a:prstGeom prst="rect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五边形 11">
            <a:extLst>
              <a:ext uri="{FF2B5EF4-FFF2-40B4-BE49-F238E27FC236}">
                <a16:creationId xmlns:a16="http://schemas.microsoft.com/office/drawing/2014/main" id="{C5163876-EBE3-48E2-832C-AD96F0722EE1}"/>
              </a:ext>
            </a:extLst>
          </p:cNvPr>
          <p:cNvSpPr/>
          <p:nvPr/>
        </p:nvSpPr>
        <p:spPr>
          <a:xfrm rot="5400000">
            <a:off x="10745899" y="276523"/>
            <a:ext cx="1672589" cy="1219614"/>
          </a:xfrm>
          <a:prstGeom prst="homePlate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D5F7E21-9717-4C13-B349-99F6FCB90717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150" y="146530"/>
            <a:ext cx="1080086" cy="10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2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华文仿宋" panose="02010600040101010101" pitchFamily="2" charset="-122"/>
          <a:ea typeface="华文仿宋" panose="0201060004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591869"/>
            <a:ext cx="12192000" cy="266131"/>
          </a:xfrm>
          <a:prstGeom prst="rect">
            <a:avLst/>
          </a:prstGeom>
          <a:solidFill>
            <a:srgbClr val="C8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边形 11"/>
          <p:cNvSpPr/>
          <p:nvPr/>
        </p:nvSpPr>
        <p:spPr>
          <a:xfrm rot="5400000">
            <a:off x="10391470" y="226488"/>
            <a:ext cx="1672589" cy="1219614"/>
          </a:xfrm>
          <a:prstGeom prst="homePlate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57097" y="1968807"/>
            <a:ext cx="10175965" cy="3679061"/>
          </a:xfrm>
          <a:prstGeom prst="rect">
            <a:avLst/>
          </a:prstGeom>
          <a:solidFill>
            <a:srgbClr val="F3C5D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488456" y="2233327"/>
            <a:ext cx="69132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b="1" dirty="0">
                <a:latin typeface="微软雅黑" panose="020B0503020204020204" charset="-122"/>
                <a:ea typeface="微软雅黑" panose="020B0503020204020204" charset="-122"/>
              </a:rPr>
              <a:t>机器学习</a:t>
            </a:r>
            <a:endParaRPr lang="en-US" altLang="zh-CN" sz="45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ABBE98B-9722-42DB-852C-BCFE97FCA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721" y="0"/>
            <a:ext cx="1080086" cy="108008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5CE9C9-6085-4501-9FB6-B2E6E3BEE18A}"/>
              </a:ext>
            </a:extLst>
          </p:cNvPr>
          <p:cNvSpPr txBox="1"/>
          <p:nvPr/>
        </p:nvSpPr>
        <p:spPr>
          <a:xfrm>
            <a:off x="3589044" y="317732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苏州大学计算机科学与技术学院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FAD935-73BC-4583-9093-1FF2218A0F58}"/>
              </a:ext>
            </a:extLst>
          </p:cNvPr>
          <p:cNvSpPr txBox="1"/>
          <p:nvPr/>
        </p:nvSpPr>
        <p:spPr>
          <a:xfrm>
            <a:off x="5187025" y="415537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主讲：周夏冰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EFBB11-A21F-4459-AA34-811C272ED094}"/>
              </a:ext>
            </a:extLst>
          </p:cNvPr>
          <p:cNvSpPr txBox="1"/>
          <p:nvPr/>
        </p:nvSpPr>
        <p:spPr>
          <a:xfrm>
            <a:off x="3589044" y="4687296"/>
            <a:ext cx="550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邮箱：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zhouxiabing@suda.edu.cn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53EB3F3-9275-417D-A8EE-1FDD33220B13}"/>
              </a:ext>
            </a:extLst>
          </p:cNvPr>
          <p:cNvSpPr txBox="1"/>
          <p:nvPr/>
        </p:nvSpPr>
        <p:spPr>
          <a:xfrm>
            <a:off x="4574465" y="367070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自然语言处理实验室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147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7" grpId="0"/>
      <p:bldP spid="17" grpId="1"/>
      <p:bldP spid="14" grpId="0"/>
      <p:bldP spid="16" grpId="0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A982C-B345-4A30-BD4C-95F36EA4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D09BA9-7A03-4D3A-A4D5-C8DA50CD8E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Cambria Math" panose="02040503050406030204" pitchFamily="18" charset="0"/>
                  </a:rPr>
                  <a:t>随机变量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于前一时刻的随机变量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之间有条件分布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，如果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只依赖于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，这一性质为马尔可夫性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𝐭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rgbClr val="C00000"/>
                    </a:solidFill>
                  </a:rPr>
                  <a:t>具有马尔可夫性的随机序列是马尔可夫链（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Markov chain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）或者马尔可夫过程（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Markov process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）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>
                    <a:solidFill>
                      <a:srgbClr val="0070C0"/>
                    </a:solidFill>
                  </a:rPr>
                  <a:t>转移概率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D09BA9-7A03-4D3A-A4D5-C8DA50CD8E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31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A982C-B345-4A30-BD4C-95F36EA4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D09BA9-7A03-4D3A-A4D5-C8DA50CD8E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时间齐次的马尔可夫链：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chemeClr val="accent2">
                        <a:lumMod val="50000"/>
                      </a:schemeClr>
                    </a:solidFill>
                  </a:rPr>
                  <a:t>静态，状态之间的转移概率不随时间的变化而变化</a:t>
                </a:r>
                <a:endParaRPr lang="en-US" altLang="zh-CN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D09BA9-7A03-4D3A-A4D5-C8DA50CD8E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>
            <a:extLst>
              <a:ext uri="{FF2B5EF4-FFF2-40B4-BE49-F238E27FC236}">
                <a16:creationId xmlns:a16="http://schemas.microsoft.com/office/drawing/2014/main" id="{66631646-D771-44D8-AD4B-7615381C63B4}"/>
              </a:ext>
            </a:extLst>
          </p:cNvPr>
          <p:cNvSpPr/>
          <p:nvPr/>
        </p:nvSpPr>
        <p:spPr>
          <a:xfrm>
            <a:off x="2751589" y="3867325"/>
            <a:ext cx="629174" cy="662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5F5B7F5-AFA5-4743-996C-55FC7A18AF11}"/>
              </a:ext>
            </a:extLst>
          </p:cNvPr>
          <p:cNvSpPr/>
          <p:nvPr/>
        </p:nvSpPr>
        <p:spPr>
          <a:xfrm>
            <a:off x="1838588" y="4623515"/>
            <a:ext cx="629174" cy="6627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3</a:t>
            </a:r>
            <a:endParaRPr lang="zh-CN" altLang="en-US" sz="24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21FE7DD-3732-4B11-81DB-50CE4F655FCA}"/>
              </a:ext>
            </a:extLst>
          </p:cNvPr>
          <p:cNvSpPr/>
          <p:nvPr/>
        </p:nvSpPr>
        <p:spPr>
          <a:xfrm>
            <a:off x="3877112" y="4634267"/>
            <a:ext cx="629174" cy="66273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C5ECC50-7580-4143-90F7-ABFE8C579F71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153175" y="4198690"/>
            <a:ext cx="598414" cy="424825"/>
          </a:xfrm>
          <a:prstGeom prst="straightConnector1">
            <a:avLst/>
          </a:prstGeom>
          <a:ln w="317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7A84484-5712-4DA0-AD38-BCB68514579E}"/>
              </a:ext>
            </a:extLst>
          </p:cNvPr>
          <p:cNvCxnSpPr>
            <a:stCxn id="6" idx="0"/>
            <a:endCxn id="4" idx="6"/>
          </p:cNvCxnSpPr>
          <p:nvPr/>
        </p:nvCxnSpPr>
        <p:spPr>
          <a:xfrm flipH="1" flipV="1">
            <a:off x="3380763" y="4198690"/>
            <a:ext cx="810936" cy="435577"/>
          </a:xfrm>
          <a:prstGeom prst="straightConnector1">
            <a:avLst/>
          </a:prstGeom>
          <a:ln w="3175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5891863-AD2F-412F-B9C6-73591CDD1162}"/>
                  </a:ext>
                </a:extLst>
              </p:cNvPr>
              <p:cNvSpPr txBox="1"/>
              <p:nvPr/>
            </p:nvSpPr>
            <p:spPr>
              <a:xfrm>
                <a:off x="3758268" y="3867325"/>
                <a:ext cx="5979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5891863-AD2F-412F-B9C6-73591CDD1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268" y="3867325"/>
                <a:ext cx="59792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7248EC7-9844-46B8-A73B-45CDAC7D27CD}"/>
                  </a:ext>
                </a:extLst>
              </p:cNvPr>
              <p:cNvSpPr txBox="1"/>
              <p:nvPr/>
            </p:nvSpPr>
            <p:spPr>
              <a:xfrm>
                <a:off x="1913133" y="3817564"/>
                <a:ext cx="6061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7248EC7-9844-46B8-A73B-45CDAC7D2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33" y="3817564"/>
                <a:ext cx="60619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16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A982C-B345-4A30-BD4C-95F36EA4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D09BA9-7A03-4D3A-A4D5-C8DA50CD8E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0070C0"/>
                    </a:solidFill>
                  </a:rPr>
                  <a:t>马尔可夫链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zh-CN" altLang="en-US" dirty="0"/>
                  <a:t>初始状态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转移概率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转移矩阵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D09BA9-7A03-4D3A-A4D5-C8DA50CD8E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10B67D2-20FA-4409-8B2A-790790A0D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627" y="1874365"/>
            <a:ext cx="1905014" cy="138113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DBE24A0F-A555-43A8-8AFF-A795BDEE5354}"/>
              </a:ext>
            </a:extLst>
          </p:cNvPr>
          <p:cNvGrpSpPr/>
          <p:nvPr/>
        </p:nvGrpSpPr>
        <p:grpSpPr>
          <a:xfrm>
            <a:off x="5341420" y="1392572"/>
            <a:ext cx="6407673" cy="1954635"/>
            <a:chOff x="5341420" y="1392572"/>
            <a:chExt cx="6407673" cy="1954635"/>
          </a:xfrm>
        </p:grpSpPr>
        <p:sp>
          <p:nvSpPr>
            <p:cNvPr id="8" name="流程图: 可选过程 7">
              <a:extLst>
                <a:ext uri="{FF2B5EF4-FFF2-40B4-BE49-F238E27FC236}">
                  <a16:creationId xmlns:a16="http://schemas.microsoft.com/office/drawing/2014/main" id="{4113690C-A26D-4178-BF57-18877BE0C0B2}"/>
                </a:ext>
              </a:extLst>
            </p:cNvPr>
            <p:cNvSpPr/>
            <p:nvPr/>
          </p:nvSpPr>
          <p:spPr>
            <a:xfrm>
              <a:off x="5341420" y="1392572"/>
              <a:ext cx="5597824" cy="1954635"/>
            </a:xfrm>
            <a:prstGeom prst="flowChartAlternateProcess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880049F-E150-4541-A6A0-F61C4421D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3146" y="1624551"/>
              <a:ext cx="1962164" cy="157639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F7FCC9F-8D8C-453A-8794-31FD27B23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2987" y="2219648"/>
              <a:ext cx="3224236" cy="49530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FF531B84-1383-4DAC-8088-AE7010165A61}"/>
                    </a:ext>
                  </a:extLst>
                </p:cNvPr>
                <p:cNvSpPr txBox="1"/>
                <p:nvPr/>
              </p:nvSpPr>
              <p:spPr>
                <a:xfrm>
                  <a:off x="7562987" y="1689699"/>
                  <a:ext cx="41861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时刻</a:t>
                  </a:r>
                  <a:r>
                    <a:rPr lang="en-US" altLang="zh-CN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t</a:t>
                  </a:r>
                  <a:r>
                    <a:rPr lang="zh-CN" alt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，状态为</a:t>
                  </a:r>
                  <a:r>
                    <a:rPr lang="en-US" altLang="zh-CN" b="1" dirty="0" err="1">
                      <a:solidFill>
                        <a:schemeClr val="accent6">
                          <a:lumMod val="75000"/>
                        </a:schemeClr>
                      </a:solidFill>
                    </a:rPr>
                    <a:t>i</a:t>
                  </a:r>
                  <a:r>
                    <a:rPr lang="zh-CN" alt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的概率</a:t>
                  </a:r>
                  <a:endParaRPr lang="zh-CN" altLang="en-US" sz="1400" b="1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FF531B84-1383-4DAC-8088-AE7010165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2987" y="1689699"/>
                  <a:ext cx="4186106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9B88D324-CC21-48CB-B889-8C611272B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627" y="4376840"/>
            <a:ext cx="2871808" cy="1795476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C6151171-CA57-4798-9AB9-C8EE785B632B}"/>
              </a:ext>
            </a:extLst>
          </p:cNvPr>
          <p:cNvSpPr/>
          <p:nvPr/>
        </p:nvSpPr>
        <p:spPr>
          <a:xfrm>
            <a:off x="3036815" y="4376840"/>
            <a:ext cx="570451" cy="188919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52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A982C-B345-4A30-BD4C-95F36EA4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A7D114-00AB-4301-9F65-DC4E0C56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自然语言处理、语音处理中经常用到语言模型</a:t>
            </a:r>
            <a:r>
              <a:rPr lang="en-US" altLang="zh-CN" dirty="0"/>
              <a:t>(language model)</a:t>
            </a:r>
            <a:r>
              <a:rPr lang="zh-CN" altLang="en-US" dirty="0"/>
              <a:t>，是建立在词表上的</a:t>
            </a:r>
            <a:r>
              <a:rPr lang="en-US" altLang="zh-CN" dirty="0"/>
              <a:t>n</a:t>
            </a:r>
            <a:r>
              <a:rPr lang="zh-CN" altLang="en-US" dirty="0"/>
              <a:t>阶马尔可夫链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B3E707-FA3D-46DA-8C98-093BB46A7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07" y="2984383"/>
            <a:ext cx="5581691" cy="28337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9E2A8C7-42C4-4658-A821-CADF52B6D78E}"/>
              </a:ext>
            </a:extLst>
          </p:cNvPr>
          <p:cNvSpPr txBox="1"/>
          <p:nvPr/>
        </p:nvSpPr>
        <p:spPr>
          <a:xfrm>
            <a:off x="8338658" y="2342192"/>
            <a:ext cx="1644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语言模型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D7222E-5D5E-4E20-8E99-00210F5C36CB}"/>
              </a:ext>
            </a:extLst>
          </p:cNvPr>
          <p:cNvSpPr txBox="1"/>
          <p:nvPr/>
        </p:nvSpPr>
        <p:spPr>
          <a:xfrm>
            <a:off x="7558480" y="2919755"/>
            <a:ext cx="3680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recognize speech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wreck a nice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beech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17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A982C-B345-4A30-BD4C-95F36EA4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D09BA9-7A03-4D3A-A4D5-C8DA50CD8E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0070C0"/>
                    </a:solidFill>
                  </a:rPr>
                  <a:t>离散马尔可夫链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r>
                  <a:rPr lang="zh-CN" altLang="en-US" dirty="0">
                    <a:solidFill>
                      <a:srgbClr val="0070C0"/>
                    </a:solidFill>
                  </a:rPr>
                  <a:t>连续马尔可夫链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𝓢</m:t>
                    </m:r>
                  </m:oMath>
                </a14:m>
                <a:r>
                  <a:rPr lang="zh-CN" altLang="en-US" dirty="0"/>
                  <a:t>是连续状态空间，对任意的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𝓢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𝓢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转移核定义：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  <m:sup/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𝒅𝒚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D09BA9-7A03-4D3A-A4D5-C8DA50CD8E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430F1C7F-B661-434E-A3DE-585EAB7D3F3C}"/>
                  </a:ext>
                </a:extLst>
              </p:cNvPr>
              <p:cNvSpPr/>
              <p:nvPr/>
            </p:nvSpPr>
            <p:spPr>
              <a:xfrm>
                <a:off x="2499919" y="4431750"/>
                <a:ext cx="3993160" cy="94795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,∙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</a:rPr>
                  <a:t>概率密度函数，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,∙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430F1C7F-B661-434E-A3DE-585EAB7D3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919" y="4431750"/>
                <a:ext cx="3993160" cy="947956"/>
              </a:xfrm>
              <a:prstGeom prst="roundRect">
                <a:avLst/>
              </a:prstGeom>
              <a:blipFill>
                <a:blip r:embed="rId3"/>
                <a:stretch>
                  <a:fillRect r="-6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75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A982C-B345-4A30-BD4C-95F36EA4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马尔可夫链</a:t>
            </a:r>
            <a:r>
              <a:rPr lang="en-US" altLang="zh-CN" dirty="0"/>
              <a:t>—</a:t>
            </a:r>
            <a:r>
              <a:rPr lang="zh-CN" altLang="en-US" dirty="0"/>
              <a:t>平稳分布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0A1636-A0B4-44D5-8FEE-D80E5228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08" y="1570630"/>
            <a:ext cx="10064965" cy="41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BA512D-ADB2-40FE-BFF6-069B88DA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平稳分布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121AA3B-0318-46B7-AE05-550C69056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5" y="1478294"/>
            <a:ext cx="4229100" cy="465772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771FB2-13CA-4694-A686-B395FA878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71" y="1606881"/>
            <a:ext cx="2790825" cy="14668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4C7925A-7E7C-474A-8F33-6E803BFC9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166" y="1478294"/>
            <a:ext cx="39243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3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A982C-B345-4A30-BD4C-95F36EA4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平稳分布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B9E87A-0D05-4027-89D8-E048D25D0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49" y="1576622"/>
            <a:ext cx="10155937" cy="3792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流程图: 可选过程 4">
                <a:extLst>
                  <a:ext uri="{FF2B5EF4-FFF2-40B4-BE49-F238E27FC236}">
                    <a16:creationId xmlns:a16="http://schemas.microsoft.com/office/drawing/2014/main" id="{3ADF9833-B861-4342-818A-181CD004AFE1}"/>
                  </a:ext>
                </a:extLst>
              </p:cNvPr>
              <p:cNvSpPr/>
              <p:nvPr/>
            </p:nvSpPr>
            <p:spPr>
              <a:xfrm>
                <a:off x="117445" y="4497731"/>
                <a:ext cx="3624046" cy="2045681"/>
              </a:xfrm>
              <a:prstGeom prst="flowChartAlternateProcess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zh-CN" altLang="en-US" sz="2000" b="1" i="1" u="sng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必要性：</a:t>
                </a:r>
                <a:endParaRPr lang="en-US" altLang="zh-CN" sz="2000" b="1" i="1" u="sng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altLang="zh-CN" sz="20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,⋯</m:t>
                            </m:r>
                          </m:e>
                        </m:d>
                      </m:e>
                      <m:sup>
                        <m:r>
                          <a:rPr lang="en-US" altLang="zh-CN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zh-CN" altLang="en-US" sz="2000" b="1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是平稳序列</a:t>
                </a:r>
                <a:endParaRPr lang="en-US" altLang="zh-CN" sz="2000" b="1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𝝅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𝒋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𝒊𝒋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𝝅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𝒋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000" b="1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sz="2000" b="1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en-US" altLang="zh-CN" sz="2000" b="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altLang="zh-CN" sz="2000" b="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sz="2000" b="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altLang="zh-CN" sz="2000" b="1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CN" alt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𝒊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𝝅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</m:t>
                          </m:r>
                          <m:r>
                            <a:rPr lang="en-US" altLang="zh-CN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流程图: 可选过程 4">
                <a:extLst>
                  <a:ext uri="{FF2B5EF4-FFF2-40B4-BE49-F238E27FC236}">
                    <a16:creationId xmlns:a16="http://schemas.microsoft.com/office/drawing/2014/main" id="{3ADF9833-B861-4342-818A-181CD004A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45" y="4497731"/>
                <a:ext cx="3624046" cy="2045681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流程图: 可选过程 5">
                <a:extLst>
                  <a:ext uri="{FF2B5EF4-FFF2-40B4-BE49-F238E27FC236}">
                    <a16:creationId xmlns:a16="http://schemas.microsoft.com/office/drawing/2014/main" id="{C31C0CB3-2726-48FC-BB1C-1AEA7ABBD581}"/>
                  </a:ext>
                </a:extLst>
              </p:cNvPr>
              <p:cNvSpPr/>
              <p:nvPr/>
            </p:nvSpPr>
            <p:spPr>
              <a:xfrm>
                <a:off x="6110649" y="3965733"/>
                <a:ext cx="4553826" cy="2631290"/>
              </a:xfrm>
              <a:prstGeom prst="flowChartAlternateProcess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zh-CN" altLang="en-US" sz="2000" b="1" i="1" u="sng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充分性：</a:t>
                </a:r>
                <a:endParaRPr lang="en-US" altLang="zh-CN" sz="2000" b="1" i="1" u="sng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的分布为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altLang="zh-CN" sz="2000" b="1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0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0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,⋯</m:t>
                            </m:r>
                          </m:e>
                        </m:d>
                      </m:e>
                      <m:sup>
                        <m:r>
                          <a:rPr lang="en-US" altLang="zh-CN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altLang="zh-CN" sz="2000" b="1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1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1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1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sz="2000" b="1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1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b>
                              <m:r>
                                <a:rPr lang="en-US" altLang="zh-CN" sz="2000" b="1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b="1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b="1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0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b="1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2000" b="1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  <m:r>
                          <a:rPr lang="en-US" altLang="zh-CN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b="1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sSub>
                      <m:sSubPr>
                        <m:ctrlPr>
                          <a:rPr lang="en-US" altLang="zh-CN" sz="20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000" b="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b="1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0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000" b="1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altLang="zh-CN" sz="2000" b="1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0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0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,⋯</m:t>
                            </m:r>
                          </m:e>
                        </m:d>
                      </m:e>
                      <m:sup>
                        <m:r>
                          <a:rPr lang="en-US" altLang="zh-CN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zh-CN" altLang="en-US" sz="2000" b="1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也是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分布</a:t>
                </a:r>
                <a:endParaRPr lang="en-US" altLang="zh-CN" sz="2000" b="1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流程图: 可选过程 5">
                <a:extLst>
                  <a:ext uri="{FF2B5EF4-FFF2-40B4-BE49-F238E27FC236}">
                    <a16:creationId xmlns:a16="http://schemas.microsoft.com/office/drawing/2014/main" id="{C31C0CB3-2726-48FC-BB1C-1AEA7ABBD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649" y="3965733"/>
                <a:ext cx="4553826" cy="2631290"/>
              </a:xfrm>
              <a:prstGeom prst="flowChartAlternateProcess">
                <a:avLst/>
              </a:prstGeom>
              <a:blipFill>
                <a:blip r:embed="rId4"/>
                <a:stretch>
                  <a:fillRect b="-25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92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A982C-B345-4A30-BD4C-95F36EA4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平稳分布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2EB72F-3EF5-4797-AEC2-85669425F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46" y="1329931"/>
            <a:ext cx="6833631" cy="537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23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A982C-B345-4A30-BD4C-95F36EA4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平稳分布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A23D5F-20E5-4D46-9341-D6A440BE3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08" y="1478294"/>
            <a:ext cx="7484226" cy="19507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1BE396-CBA3-4887-A7FD-F81077835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45" y="3609661"/>
            <a:ext cx="3495701" cy="2105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6EC93C5-8C45-4B2E-BEB8-EAC6ADDEDF68}"/>
                  </a:ext>
                </a:extLst>
              </p:cNvPr>
              <p:cNvSpPr txBox="1"/>
              <p:nvPr/>
            </p:nvSpPr>
            <p:spPr>
              <a:xfrm>
                <a:off x="6870583" y="2818701"/>
                <a:ext cx="3036815" cy="2236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b="1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b="1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b="1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6EC93C5-8C45-4B2E-BEB8-EAC6ADDED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583" y="2818701"/>
                <a:ext cx="3036815" cy="22363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59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3120C-5C3D-4ED5-9F16-62565672D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马尔可夫链蒙特卡罗法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59E330-3257-4DE0-B008-AB7E98D1B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最理想的情况：根据贝叶斯网络定义的联合概率分布来精确计算后验概率，但这样的“精确推断”已被证明是</a:t>
            </a:r>
            <a:r>
              <a:rPr lang="en-US" altLang="zh-CN" dirty="0"/>
              <a:t>NP</a:t>
            </a:r>
            <a:r>
              <a:rPr lang="zh-CN" altLang="en-US" dirty="0"/>
              <a:t>问题，</a:t>
            </a:r>
            <a:endParaRPr lang="en-US" altLang="zh-CN" dirty="0"/>
          </a:p>
          <a:p>
            <a:r>
              <a:rPr lang="zh-CN" altLang="en-US" dirty="0"/>
              <a:t>网络结点多，连接稠密，可借助“近似推断”</a:t>
            </a:r>
            <a:endParaRPr lang="en-US" altLang="zh-CN" dirty="0"/>
          </a:p>
          <a:p>
            <a:r>
              <a:rPr lang="zh-CN" altLang="en-US" dirty="0"/>
              <a:t>如：吉布斯采样（</a:t>
            </a:r>
            <a:r>
              <a:rPr lang="en-US" altLang="zh-CN" dirty="0"/>
              <a:t>Gibbs sampling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85B4"/>
                </a:solidFill>
              </a:rPr>
              <a:t>马尔科夫链蒙特卡洛方法</a:t>
            </a:r>
            <a:r>
              <a:rPr lang="en-US" altLang="zh-CN" dirty="0"/>
              <a:t>(Markov Chain Monte Carlo, </a:t>
            </a:r>
            <a:r>
              <a:rPr lang="en-US" altLang="zh-CN" dirty="0">
                <a:solidFill>
                  <a:srgbClr val="0085B4"/>
                </a:solidFill>
              </a:rPr>
              <a:t>MCMC</a:t>
            </a:r>
            <a:r>
              <a:rPr lang="en-US" altLang="zh-CN" dirty="0"/>
              <a:t>)</a:t>
            </a:r>
            <a:r>
              <a:rPr lang="zh-CN" altLang="en-US" dirty="0"/>
              <a:t>的一种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219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A982C-B345-4A30-BD4C-95F36EA4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马尔可夫链性质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D09BA9-7A03-4D3A-A4D5-C8DA50CD8E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0070C0"/>
                    </a:solidFill>
                  </a:rPr>
                  <a:t>不可约</a:t>
                </a:r>
                <a:r>
                  <a:rPr lang="zh-CN" altLang="en-US" dirty="0"/>
                  <a:t>且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非周期</a:t>
                </a:r>
                <a:r>
                  <a:rPr lang="zh-CN" altLang="en-US" dirty="0"/>
                  <a:t>的有限状态马尔可夫链，有唯一平稳分布存在</a:t>
                </a:r>
                <a:endParaRPr lang="en-US" altLang="zh-CN" dirty="0"/>
              </a:p>
              <a:p>
                <a:r>
                  <a:rPr lang="zh-CN" altLang="en-US" dirty="0"/>
                  <a:t>不可约、非周期且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正常返</a:t>
                </a:r>
                <a:r>
                  <a:rPr lang="zh-CN" altLang="en-US" dirty="0"/>
                  <a:t>的马尔可夫链，有唯一平稳分布存在</a:t>
                </a:r>
                <a:endParaRPr lang="en-US" altLang="zh-CN" dirty="0"/>
              </a:p>
              <a:p>
                <a:r>
                  <a:rPr lang="zh-CN" altLang="en-US" dirty="0"/>
                  <a:t>满足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细致平衡方程</a:t>
                </a:r>
                <a:r>
                  <a:rPr lang="zh-CN" altLang="en-US" dirty="0"/>
                  <a:t>的状态分布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zh-CN" altLang="en-US" dirty="0"/>
                  <a:t>就是该马尔可夫链的平稳分布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D09BA9-7A03-4D3A-A4D5-C8DA50CD8E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187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A982C-B345-4A30-BD4C-95F36EA4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马尔可夫链性质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D09BA9-7A03-4D3A-A4D5-C8DA50CD8E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0070C0"/>
                    </a:solidFill>
                  </a:rPr>
                  <a:t>不可约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zh-CN" altLang="en-US" dirty="0"/>
                  <a:t>从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状态出发，时刻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达到状态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的概率是大于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的，说明不会在某时刻出现局部循环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D09BA9-7A03-4D3A-A4D5-C8DA50CD8E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503BB5C-E925-46EE-9EAB-1BD4D91F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391" y="3796317"/>
            <a:ext cx="4901789" cy="20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4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A982C-B345-4A30-BD4C-95F36EA4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马尔可夫链性质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D09BA9-7A03-4D3A-A4D5-C8DA50CD8E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0070C0"/>
                    </a:solidFill>
                  </a:rPr>
                  <a:t>非周期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zh-CN" altLang="en-US" dirty="0">
                    <a:solidFill>
                      <a:srgbClr val="0070C0"/>
                    </a:solidFill>
                  </a:rPr>
                  <a:t>时刻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0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从状态</a:t>
                </a:r>
                <a:r>
                  <a:rPr lang="en-US" altLang="zh-CN" dirty="0" err="1">
                    <a:solidFill>
                      <a:srgbClr val="0070C0"/>
                    </a:solidFill>
                  </a:rPr>
                  <a:t>i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出发，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t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时刻返回状态的所有时间长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solidFill>
                      <a:srgbClr val="0070C0"/>
                    </a:solidFill>
                  </a:rPr>
                  <a:t>的最大公约数为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1</a:t>
                </a:r>
              </a:p>
              <a:p>
                <a:pPr lvl="1"/>
                <a:r>
                  <a:rPr lang="zh-CN" altLang="en-US" dirty="0"/>
                  <a:t>说明不存在从一个状态出发再返回这个状态是周期状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D09BA9-7A03-4D3A-A4D5-C8DA50CD8E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r="-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21A8502-70EE-41B9-B6C3-7AD67C7E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862" y="4009378"/>
            <a:ext cx="3783446" cy="210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8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A982C-B345-4A30-BD4C-95F36EA4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马尔可夫链性质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D09BA9-7A03-4D3A-A4D5-C8DA50CD8E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0070C0"/>
                    </a:solidFill>
                  </a:rPr>
                  <a:t>正常返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bSup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𝒋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zh-CN" altLang="en-US" dirty="0">
                    <a:solidFill>
                      <a:srgbClr val="0070C0"/>
                    </a:solidFill>
                  </a:rPr>
                  <a:t>对所有的</a:t>
                </a:r>
                <a:r>
                  <a:rPr lang="en-US" altLang="zh-CN" dirty="0" err="1">
                    <a:solidFill>
                      <a:srgbClr val="0070C0"/>
                    </a:solidFill>
                  </a:rPr>
                  <a:t>i,j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均有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func>
                  </m:oMath>
                </a14:m>
                <a:endParaRPr lang="en-US" altLang="zh-CN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zh-CN" altLang="en-US" dirty="0"/>
                  <a:t>从任何一个状态出发，当时间趋于无穷，首次转移到这个状态的概率不为</a:t>
                </a:r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D09BA9-7A03-4D3A-A4D5-C8DA50CD8E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36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A982C-B345-4A30-BD4C-95F36EA4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马尔可夫链性质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D09BA9-7A03-4D3A-A4D5-C8DA50CD8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19.7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CB33CF-E717-4515-8B67-A77FA24D6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36" y="2395202"/>
            <a:ext cx="5295858" cy="22529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A284E5-95D5-4DF7-802A-F08A66328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84" y="591963"/>
            <a:ext cx="2787075" cy="259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81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A982C-B345-4A30-BD4C-95F36EA4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马尔可夫链性质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D09BA9-7A03-4D3A-A4D5-C8DA50CD8E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0070C0"/>
                    </a:solidFill>
                  </a:rPr>
                  <a:t>遍历定理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zh-CN" altLang="en-US" dirty="0"/>
                  <a:t>条件：不可约，非周期，正常返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当马可夫链趋于无穷，状态分布趋于平稳分布，随机变量的函数的样本均以概率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收敛于该函数的数学期望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dirty="0"/>
                  <a:t>几乎处处成立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取一个足够大的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，经过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次迭代认为状态分布平稳，这时从</a:t>
                </a:r>
                <a:r>
                  <a:rPr lang="en-US" altLang="zh-CN" dirty="0"/>
                  <a:t>m+1</a:t>
                </a:r>
                <a:r>
                  <a:rPr lang="zh-CN" altLang="en-US" dirty="0"/>
                  <a:t>次迭代到第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次的均值为遍历均值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D09BA9-7A03-4D3A-A4D5-C8DA50CD8E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r="-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右 3">
            <a:extLst>
              <a:ext uri="{FF2B5EF4-FFF2-40B4-BE49-F238E27FC236}">
                <a16:creationId xmlns:a16="http://schemas.microsoft.com/office/drawing/2014/main" id="{09D367A6-B2FF-4B73-B1BF-78690B2B40DA}"/>
              </a:ext>
            </a:extLst>
          </p:cNvPr>
          <p:cNvSpPr/>
          <p:nvPr/>
        </p:nvSpPr>
        <p:spPr>
          <a:xfrm>
            <a:off x="5436066" y="2399251"/>
            <a:ext cx="595618" cy="31878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49AD8E-DC70-49E7-9DAE-D496DB919467}"/>
              </a:ext>
            </a:extLst>
          </p:cNvPr>
          <p:cNvSpPr txBox="1"/>
          <p:nvPr/>
        </p:nvSpPr>
        <p:spPr>
          <a:xfrm>
            <a:off x="6375633" y="2157526"/>
            <a:ext cx="3573710" cy="646331"/>
          </a:xfrm>
          <a:prstGeom prst="rect">
            <a:avLst/>
          </a:prstGeom>
          <a:gradFill flip="none" rotWithShape="1">
            <a:gsLst>
              <a:gs pos="48000">
                <a:srgbClr val="ECD9FF"/>
              </a:gs>
              <a:gs pos="4000">
                <a:srgbClr val="CC99FF"/>
              </a:gs>
              <a:gs pos="100000">
                <a:schemeClr val="bg1"/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唯一平稳分布</a:t>
            </a:r>
            <a:endParaRPr lang="en-US" altLang="zh-CN" b="1" dirty="0"/>
          </a:p>
          <a:p>
            <a:r>
              <a:rPr lang="zh-CN" altLang="en-US" b="1" dirty="0"/>
              <a:t>到达任何状态的概率不为</a:t>
            </a:r>
            <a:r>
              <a:rPr lang="en-US" altLang="zh-CN" b="1" dirty="0"/>
              <a:t>0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975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A982C-B345-4A30-BD4C-95F36EA4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马尔可夫链性质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D09BA9-7A03-4D3A-A4D5-C8DA50CD8E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0070C0"/>
                    </a:solidFill>
                  </a:rPr>
                  <a:t>可逆马尔可夫链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reversible Markov chain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b="1" dirty="0">
                    <a:latin typeface="Cambria Math" panose="02040503050406030204" pitchFamily="18" charset="0"/>
                  </a:rPr>
                  <a:t>如果才能在状态分布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zh-CN" altLang="en-US" b="1" dirty="0">
                    <a:latin typeface="Cambria Math" panose="02040503050406030204" pitchFamily="18" charset="0"/>
                  </a:rPr>
                  <a:t>，对任意状态</a:t>
                </a:r>
                <a:r>
                  <a:rPr lang="en-US" altLang="zh-CN" dirty="0" err="1">
                    <a:latin typeface="Cambria Math" panose="02040503050406030204" pitchFamily="18" charset="0"/>
                  </a:rPr>
                  <a:t>i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，</a:t>
                </a:r>
                <a:r>
                  <a:rPr lang="en-US" altLang="zh-CN" b="1" dirty="0">
                    <a:latin typeface="Cambria Math" panose="02040503050406030204" pitchFamily="18" charset="0"/>
                  </a:rPr>
                  <a:t>j</a:t>
                </a:r>
                <a:r>
                  <a:rPr lang="zh-CN" altLang="en-US" b="1" dirty="0">
                    <a:latin typeface="Cambria Math" panose="02040503050406030204" pitchFamily="18" charset="0"/>
                  </a:rPr>
                  <a:t>，对任意一个时刻</a:t>
                </a:r>
                <a:r>
                  <a:rPr lang="en-US" altLang="zh-CN" b="1" dirty="0">
                    <a:latin typeface="Cambria Math" panose="02040503050406030204" pitchFamily="18" charset="0"/>
                  </a:rPr>
                  <a:t>t</a:t>
                </a:r>
                <a:r>
                  <a:rPr lang="zh-CN" altLang="en-US" b="1" dirty="0">
                    <a:latin typeface="Cambria Math" panose="02040503050406030204" pitchFamily="18" charset="0"/>
                  </a:rPr>
                  <a:t>满足</a:t>
                </a:r>
                <a:endParaRPr lang="en-US" altLang="zh-CN" b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d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𝒋𝒊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0070C0"/>
                    </a:solidFill>
                  </a:rPr>
                  <a:t>细致平衡方程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D09BA9-7A03-4D3A-A4D5-C8DA50CD8E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75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84702" y="1283831"/>
            <a:ext cx="11080558" cy="4290337"/>
            <a:chOff x="511207" y="1108389"/>
            <a:chExt cx="11080558" cy="4290337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94" b="18401"/>
            <a:stretch/>
          </p:blipFill>
          <p:spPr>
            <a:xfrm>
              <a:off x="511207" y="1114449"/>
              <a:ext cx="11080558" cy="4277576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744110" y="1108389"/>
              <a:ext cx="130687" cy="427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11207" y="1110515"/>
              <a:ext cx="11074297" cy="4288211"/>
            </a:xfrm>
            <a:prstGeom prst="rect">
              <a:avLst/>
            </a:prstGeom>
            <a:solidFill>
              <a:srgbClr val="FDF5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897370" y="798195"/>
            <a:ext cx="3554095" cy="5261610"/>
          </a:xfrm>
          <a:prstGeom prst="rect">
            <a:avLst/>
          </a:prstGeom>
          <a:solidFill>
            <a:srgbClr val="F3C5DA"/>
          </a:solidFill>
          <a:ln>
            <a:noFill/>
          </a:ln>
          <a:effectLst>
            <a:outerShdw blurRad="508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50785" y="1304290"/>
            <a:ext cx="2247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3FEB25-775F-40DF-A9EA-BAEC0DE009A6}"/>
              </a:ext>
            </a:extLst>
          </p:cNvPr>
          <p:cNvSpPr txBox="1"/>
          <p:nvPr/>
        </p:nvSpPr>
        <p:spPr>
          <a:xfrm>
            <a:off x="7550785" y="3157198"/>
            <a:ext cx="2247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马尔可夫链蒙特卡罗法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MCMC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F12AB-E09F-4959-BD77-FF318834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马尔可夫链蒙特卡罗法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69411BE-CF05-482F-9AA3-42C11916EA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5346" y="1478294"/>
                <a:ext cx="11661105" cy="5459401"/>
              </a:xfrm>
            </p:spPr>
            <p:txBody>
              <a:bodyPr/>
              <a:lstStyle/>
              <a:p>
                <a:r>
                  <a:rPr lang="zh-CN" altLang="en-US" dirty="0"/>
                  <a:t>多元随机变量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𝓧</m:t>
                    </m:r>
                  </m:oMath>
                </a14:m>
                <a:r>
                  <a:rPr lang="zh-CN" altLang="en-US" dirty="0"/>
                  <a:t>，其概率密度函数为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为定义在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𝓧</m:t>
                    </m:r>
                  </m:oMath>
                </a14:m>
                <a:r>
                  <a:rPr lang="zh-CN" altLang="en-US" dirty="0"/>
                  <a:t>上的函数，目标时获得概率分布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的样本集合，以及求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的数学期望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rgbClr val="C00000"/>
                    </a:solidFill>
                  </a:rPr>
                  <a:t>基本思想：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>
                    <a:solidFill>
                      <a:srgbClr val="0070C0"/>
                    </a:solidFill>
                  </a:rPr>
                  <a:t>定义满足遍历定理的马尔可夫链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⋯,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,⋯}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zh-CN" altLang="en-US" dirty="0">
                    <a:solidFill>
                      <a:srgbClr val="0070C0"/>
                    </a:solidFill>
                  </a:rPr>
                  <a:t>其平稳分布就是抽样的目标分布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zh-CN" altLang="en-US" dirty="0">
                    <a:solidFill>
                      <a:srgbClr val="0070C0"/>
                    </a:solidFill>
                  </a:rPr>
                  <a:t>在马尔可夫链进行随机游走，每个时刻都可以得到一个样本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zh-CN" altLang="en-US" dirty="0">
                    <a:solidFill>
                      <a:srgbClr val="0070C0"/>
                    </a:solidFill>
                  </a:rPr>
                  <a:t>由遍历定理，时间趋于无穷，样本函数均值趋于数学期望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69411BE-CF05-482F-9AA3-42C11916EA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346" y="1478294"/>
                <a:ext cx="11661105" cy="5459401"/>
              </a:xfrm>
              <a:blipFill>
                <a:blip r:embed="rId2"/>
                <a:stretch>
                  <a:fillRect l="-941" r="-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20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5AFF2-ADC9-4251-B93A-6514A2EA6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马尔可夫链蒙特卡罗法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ED7D12-7EDC-4F72-8A67-067803F06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构建马尔可夫链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收敛性判断</a:t>
            </a:r>
            <a:r>
              <a:rPr lang="en-US" altLang="zh-CN" dirty="0">
                <a:solidFill>
                  <a:srgbClr val="0070C0"/>
                </a:solidFill>
              </a:rPr>
              <a:t>——</a:t>
            </a:r>
            <a:r>
              <a:rPr lang="zh-CN" altLang="en-US" dirty="0">
                <a:solidFill>
                  <a:srgbClr val="0070C0"/>
                </a:solidFill>
              </a:rPr>
              <a:t>经验性的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zh-CN" altLang="en-US" dirty="0"/>
              <a:t>计算均值，均值稳定，认为已收敛</a:t>
            </a:r>
            <a:endParaRPr lang="en-US" altLang="zh-CN" dirty="0"/>
          </a:p>
          <a:p>
            <a:pPr lvl="1"/>
            <a:r>
              <a:rPr lang="zh-CN" altLang="en-US" dirty="0"/>
              <a:t>并行进行随机游走，各个随机游走的遍历均值接近一致，认为已收敛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1477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4605"/>
            <a:ext cx="3234055" cy="6887845"/>
          </a:xfrm>
          <a:prstGeom prst="rect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85" y="424600"/>
            <a:ext cx="3380740" cy="60100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5485" y="413733"/>
            <a:ext cx="3380740" cy="6057293"/>
          </a:xfrm>
          <a:prstGeom prst="rect">
            <a:avLst/>
          </a:prstGeom>
          <a:solidFill>
            <a:srgbClr val="F3C5D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24" name="文本框 5"/>
          <p:cNvSpPr txBox="1"/>
          <p:nvPr/>
        </p:nvSpPr>
        <p:spPr>
          <a:xfrm>
            <a:off x="1225550" y="1027430"/>
            <a:ext cx="274256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47" name="矩形 46"/>
          <p:cNvSpPr/>
          <p:nvPr/>
        </p:nvSpPr>
        <p:spPr>
          <a:xfrm>
            <a:off x="3191510" y="2015173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74902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380423" y="1853248"/>
            <a:ext cx="476250" cy="4762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31759" y="167259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EFAF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01708" y="1774424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蒙特卡罗法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31759" y="290449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EFAF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2" name="矩形 21"/>
          <p:cNvSpPr/>
          <p:nvPr/>
        </p:nvSpPr>
        <p:spPr>
          <a:xfrm>
            <a:off x="5131759" y="413639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EFAF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001707" y="3042220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马尔可夫链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01706" y="4277965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马尔可夫链蒙特卡罗法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924" grpId="0"/>
      <p:bldP spid="47" grpId="0" bldLvl="0" animBg="1"/>
      <p:bldP spid="46" grpId="0" bldLvl="0" animBg="1"/>
      <p:bldP spid="11" grpId="0" bldLvl="0" animBg="1"/>
      <p:bldP spid="16" grpId="0"/>
      <p:bldP spid="20" grpId="0" bldLvl="0" animBg="1"/>
      <p:bldP spid="22" grpId="0" bldLvl="0" animBg="1"/>
      <p:bldP spid="26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274CE-E850-45BD-AB85-303072D78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Metropolis-Hastings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DC9684-75D4-4904-AE2E-ABBE97D37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拒绝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接受法</a:t>
                </a:r>
                <a:endParaRPr lang="en-US" altLang="zh-CN" dirty="0"/>
              </a:p>
              <a:p>
                <a:r>
                  <a:rPr lang="zh-CN" altLang="en-US" dirty="0"/>
                  <a:t>转移核：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DC9684-75D4-4904-AE2E-ABBE97D37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325E606-4FF8-46E3-B1C0-141A0867A602}"/>
              </a:ext>
            </a:extLst>
          </p:cNvPr>
          <p:cNvCxnSpPr/>
          <p:nvPr/>
        </p:nvCxnSpPr>
        <p:spPr>
          <a:xfrm>
            <a:off x="3506079" y="2949467"/>
            <a:ext cx="11325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895A6A9-3D59-4DC2-BD0F-D91A813D46D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074456" y="2944536"/>
            <a:ext cx="2022740" cy="695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BAE5DD4-A8E2-4570-9513-8933586C9D8E}"/>
              </a:ext>
            </a:extLst>
          </p:cNvPr>
          <p:cNvSpPr txBox="1"/>
          <p:nvPr/>
        </p:nvSpPr>
        <p:spPr>
          <a:xfrm>
            <a:off x="1469162" y="363992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建议分布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DB03A5E-FF7C-472A-A532-C9CB41FB0B49}"/>
              </a:ext>
            </a:extLst>
          </p:cNvPr>
          <p:cNvCxnSpPr/>
          <p:nvPr/>
        </p:nvCxnSpPr>
        <p:spPr>
          <a:xfrm>
            <a:off x="4963486" y="2944536"/>
            <a:ext cx="11325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0ED8140-0938-4CE7-91A8-BFEB943ACD16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5049763" y="2962291"/>
            <a:ext cx="440572" cy="635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3711776-71A5-4C1F-A9B9-0EA0974CA5E2}"/>
              </a:ext>
            </a:extLst>
          </p:cNvPr>
          <p:cNvSpPr txBox="1"/>
          <p:nvPr/>
        </p:nvSpPr>
        <p:spPr>
          <a:xfrm>
            <a:off x="4441263" y="3597372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接受分布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5C65E4-7F73-49A5-BF44-A7ADC2E68C96}"/>
              </a:ext>
            </a:extLst>
          </p:cNvPr>
          <p:cNvSpPr txBox="1"/>
          <p:nvPr/>
        </p:nvSpPr>
        <p:spPr>
          <a:xfrm>
            <a:off x="845491" y="4090507"/>
            <a:ext cx="2857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另一个马氏链的转移核，并且不可约，概率值恒不为</a:t>
            </a:r>
            <a:r>
              <a:rPr lang="en-US" altLang="zh-CN" sz="20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endParaRPr lang="zh-CN" altLang="en-US" sz="2000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7F7A9C6-E913-4A0C-B115-9767B9083ED7}"/>
                  </a:ext>
                </a:extLst>
              </p:cNvPr>
              <p:cNvSpPr txBox="1"/>
              <p:nvPr/>
            </p:nvSpPr>
            <p:spPr>
              <a:xfrm>
                <a:off x="3984479" y="4063699"/>
                <a:ext cx="3881896" cy="741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𝜶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𝒎𝒊𝒏</m:t>
                      </m:r>
                      <m:r>
                        <a:rPr lang="en-US" altLang="zh-CN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{</m:t>
                      </m:r>
                      <m:r>
                        <a:rPr lang="en-US" altLang="zh-CN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𝟏</m:t>
                      </m:r>
                      <m:r>
                        <a:rPr lang="en-US" altLang="zh-CN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,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𝒑</m:t>
                          </m:r>
                          <m:d>
                            <m:dPr>
                              <m:ctrlPr>
                                <a:rPr lang="en-US" altLang="zh-CN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𝒒</m:t>
                          </m:r>
                          <m:r>
                            <a:rPr lang="en-US" altLang="zh-CN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𝒑</m:t>
                          </m:r>
                          <m:d>
                            <m:dPr>
                              <m:ctrlPr>
                                <a:rPr lang="en-US" altLang="zh-CN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𝒒</m:t>
                          </m:r>
                          <m:r>
                            <a:rPr lang="en-US" altLang="zh-CN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den>
                      </m:f>
                      <m:r>
                        <a:rPr lang="en-US" altLang="zh-CN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}</m:t>
                      </m:r>
                    </m:oMath>
                  </m:oMathPara>
                </a14:m>
                <a:endParaRPr lang="zh-CN" altLang="en-US" sz="2000" b="1" dirty="0">
                  <a:solidFill>
                    <a:srgbClr val="00B05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7F7A9C6-E913-4A0C-B115-9767B908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479" y="4063699"/>
                <a:ext cx="3881896" cy="7414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A09B59-B9AE-4C4D-9EB1-4C56D85C38B9}"/>
                  </a:ext>
                </a:extLst>
              </p:cNvPr>
              <p:cNvSpPr txBox="1"/>
              <p:nvPr/>
            </p:nvSpPr>
            <p:spPr>
              <a:xfrm>
                <a:off x="7329849" y="1078184"/>
                <a:ext cx="34310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A09B59-B9AE-4C4D-9EB1-4C56D85C3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849" y="1078184"/>
                <a:ext cx="3431097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6D788C3-2DDA-4C33-B198-F97AC703C153}"/>
                  </a:ext>
                </a:extLst>
              </p:cNvPr>
              <p:cNvSpPr txBox="1"/>
              <p:nvPr/>
            </p:nvSpPr>
            <p:spPr>
              <a:xfrm>
                <a:off x="6755904" y="1818112"/>
                <a:ext cx="51505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′,</m:t>
                      </m:r>
                      <m:r>
                        <a:rPr lang="en-US" altLang="zh-CN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6D788C3-2DDA-4C33-B198-F97AC703C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904" y="1818112"/>
                <a:ext cx="5150547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332B5DF-73F1-4567-8F1E-5B373129A021}"/>
                  </a:ext>
                </a:extLst>
              </p:cNvPr>
              <p:cNvSpPr/>
              <p:nvPr/>
            </p:nvSpPr>
            <p:spPr>
              <a:xfrm>
                <a:off x="7948758" y="2421243"/>
                <a:ext cx="287893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zh-CN" sz="20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accent2">
                      <a:lumMod val="75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332B5DF-73F1-4567-8F1E-5B373129A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758" y="2421243"/>
                <a:ext cx="2878930" cy="707886"/>
              </a:xfrm>
              <a:prstGeom prst="rect">
                <a:avLst/>
              </a:prstGeom>
              <a:blipFill>
                <a:blip r:embed="rId6"/>
                <a:stretch>
                  <a:fillRect b="-4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58D43CF-2604-4253-8DCA-700DB03AF257}"/>
                  </a:ext>
                </a:extLst>
              </p:cNvPr>
              <p:cNvSpPr txBox="1"/>
              <p:nvPr/>
            </p:nvSpPr>
            <p:spPr>
              <a:xfrm>
                <a:off x="7212688" y="3218364"/>
                <a:ext cx="5150547" cy="74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d>
                            <m:dPr>
                              <m:ctrlP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000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000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2000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58D43CF-2604-4253-8DCA-700DB03AF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688" y="3218364"/>
                <a:ext cx="5150547" cy="7442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82E61F9-6B9E-4193-ABCC-F6D729FBD3F3}"/>
                  </a:ext>
                </a:extLst>
              </p:cNvPr>
              <p:cNvSpPr txBox="1"/>
              <p:nvPr/>
            </p:nvSpPr>
            <p:spPr>
              <a:xfrm>
                <a:off x="7185491" y="4945972"/>
                <a:ext cx="5150547" cy="74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altLang="zh-CN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d>
                            <m:dPr>
                              <m:ctrlP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1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000" b="1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altLang="zh-CN" sz="20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′)</m:t>
                          </m:r>
                          <m:r>
                            <m:rPr>
                              <m:nor/>
                            </m:rPr>
                            <a:rPr lang="en-US" altLang="zh-CN" sz="2000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82E61F9-6B9E-4193-ABCC-F6D729FBD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91" y="4945972"/>
                <a:ext cx="5150547" cy="7442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1FD03D01-D699-4ADF-A241-1038D327B4DB}"/>
              </a:ext>
            </a:extLst>
          </p:cNvPr>
          <p:cNvSpPr txBox="1"/>
          <p:nvPr/>
        </p:nvSpPr>
        <p:spPr>
          <a:xfrm>
            <a:off x="11044420" y="4185070"/>
            <a:ext cx="782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or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A9901B5-E9F8-4344-A281-636350D8B7F3}"/>
              </a:ext>
            </a:extLst>
          </p:cNvPr>
          <p:cNvCxnSpPr/>
          <p:nvPr/>
        </p:nvCxnSpPr>
        <p:spPr>
          <a:xfrm>
            <a:off x="10278193" y="3872165"/>
            <a:ext cx="0" cy="997034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93208F-FF19-405A-8514-9EFF47FC666F}"/>
              </a:ext>
            </a:extLst>
          </p:cNvPr>
          <p:cNvCxnSpPr/>
          <p:nvPr/>
        </p:nvCxnSpPr>
        <p:spPr>
          <a:xfrm>
            <a:off x="10278193" y="4362717"/>
            <a:ext cx="627495" cy="0"/>
          </a:xfrm>
          <a:prstGeom prst="straightConnector1">
            <a:avLst/>
          </a:prstGeom>
          <a:ln w="222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50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4" grpId="0"/>
      <p:bldP spid="4" grpId="0"/>
      <p:bldP spid="15" grpId="0"/>
      <p:bldP spid="6" grpId="0"/>
      <p:bldP spid="16" grpId="0"/>
      <p:bldP spid="17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274CE-E850-45BD-AB85-303072D78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Metropolis-Hastings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DC9684-75D4-4904-AE2E-ABBE97D37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F11917-54B3-4379-B561-7E313D4D9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45" y="2042747"/>
            <a:ext cx="6381797" cy="46625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3832B12-E1FB-4365-B1C3-B9832F5A6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655" y="1682542"/>
            <a:ext cx="4214843" cy="4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39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274CE-E850-45BD-AB85-303072D78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Metropolis-Hastings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DC9684-75D4-4904-AE2E-ABBE97D37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按照</a:t>
                </a:r>
                <a:r>
                  <a:rPr lang="en-US" altLang="zh-CN" dirty="0"/>
                  <a:t>MH</a:t>
                </a:r>
                <a:r>
                  <a:rPr lang="zh-CN" altLang="en-US" dirty="0"/>
                  <a:t>构造的马尔可夫链时可逆的：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DC9684-75D4-4904-AE2E-ABBE97D37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9B947CF-54B8-4060-90AA-33DB0EBB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525" y="2501969"/>
            <a:ext cx="6572679" cy="297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13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274CE-E850-45BD-AB85-303072D78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Metropolis-Hastings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DC9684-75D4-4904-AE2E-ABBE97D37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0070C0"/>
                    </a:solidFill>
                  </a:rPr>
                  <a:t>建议分布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zh-CN" altLang="en-US" dirty="0">
                    <a:solidFill>
                      <a:srgbClr val="0070C0"/>
                    </a:solidFill>
                  </a:rPr>
                  <a:t>对称分布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70C0"/>
                    </a:solidFill>
                  </a:rPr>
                  <a:t>，此时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𝒎𝒊𝒏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zh-CN" altLang="en-US" dirty="0"/>
                  <a:t>例：仿真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zh-CN" altLang="en-US" dirty="0"/>
                  <a:t>，状态空间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𝛀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,∞)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对称建议分布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以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为中心，半径为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的均匀分布，当</a:t>
                </a:r>
                <a:r>
                  <a:rPr lang="en-US" altLang="zh-CN" dirty="0"/>
                  <a:t>y&lt;0, y=x</a:t>
                </a:r>
              </a:p>
              <a:p>
                <a:pPr lvl="2"/>
                <a:r>
                  <a:rPr lang="zh-CN" altLang="en-US" dirty="0"/>
                  <a:t>见</a:t>
                </a:r>
                <a:r>
                  <a:rPr lang="en-US" altLang="zh-CN" dirty="0" err="1"/>
                  <a:t>matlab</a:t>
                </a:r>
                <a:r>
                  <a:rPr lang="zh-CN" altLang="en-US" dirty="0"/>
                  <a:t>程序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DC9684-75D4-4904-AE2E-ABBE97D37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50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1DC636-0755-4F39-95B3-30296608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吉布斯采样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201C5A4-1D39-4C67-980A-3ABA33821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多元变量联合分布的抽样和估计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从联合概率分布定义的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满条件概率分布</a:t>
                </a:r>
                <a:r>
                  <a:rPr lang="zh-CN" altLang="en-US" dirty="0"/>
                  <a:t>，依次对满条件概率分布进行抽样，得到样本序列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满条件分布：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),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201C5A4-1D39-4C67-980A-3ABA33821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r="-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582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1DC636-0755-4F39-95B3-30296608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吉布斯采样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201C5A4-1D39-4C67-980A-3ABA33821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多元变量联合分布的抽样和估计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从联合概率分布定义的满条件概率分布，依次对满条件概率分布进行抽样，得到样本序列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从初始样本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,⋯,</m:t>
                    </m:r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，不断迭代，每次迭代得到新的样本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每次迭代中，一次对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个随机变量中的一个变量进行抽样，抽样的分布是满条件概率分布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b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接受概率始终为</a:t>
                </a:r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201C5A4-1D39-4C67-980A-3ABA33821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r="-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A7E3062-9B78-457C-9EA4-FCC42D958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672" y="5041784"/>
            <a:ext cx="5807954" cy="14675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F9B1D41-6740-46B1-967F-CC355A9DA3AA}"/>
              </a:ext>
            </a:extLst>
          </p:cNvPr>
          <p:cNvSpPr/>
          <p:nvPr/>
        </p:nvSpPr>
        <p:spPr>
          <a:xfrm>
            <a:off x="1431054" y="4597167"/>
            <a:ext cx="1215320" cy="59561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8542C6C-36A6-4809-8F98-3CC304BD6C1A}"/>
              </a:ext>
            </a:extLst>
          </p:cNvPr>
          <p:cNvSpPr/>
          <p:nvPr/>
        </p:nvSpPr>
        <p:spPr>
          <a:xfrm>
            <a:off x="6541348" y="5763237"/>
            <a:ext cx="1168135" cy="37750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9BDB0E-3E83-450B-A964-7282C7B0D5C5}"/>
              </a:ext>
            </a:extLst>
          </p:cNvPr>
          <p:cNvSpPr/>
          <p:nvPr/>
        </p:nvSpPr>
        <p:spPr>
          <a:xfrm>
            <a:off x="6541348" y="6124553"/>
            <a:ext cx="1168135" cy="37750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1F446B-8383-4C64-B880-4035861DD751}"/>
              </a:ext>
            </a:extLst>
          </p:cNvPr>
          <p:cNvSpPr/>
          <p:nvPr/>
        </p:nvSpPr>
        <p:spPr>
          <a:xfrm>
            <a:off x="5804516" y="5041784"/>
            <a:ext cx="504006" cy="39121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          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9B5F4DC-0CE2-45A2-BB2A-7A1EE22A9ADC}"/>
              </a:ext>
            </a:extLst>
          </p:cNvPr>
          <p:cNvSpPr/>
          <p:nvPr/>
        </p:nvSpPr>
        <p:spPr>
          <a:xfrm>
            <a:off x="5804516" y="5743392"/>
            <a:ext cx="736832" cy="37750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43EB5B-014A-4CC3-866C-08AAF9C4653F}"/>
              </a:ext>
            </a:extLst>
          </p:cNvPr>
          <p:cNvSpPr/>
          <p:nvPr/>
        </p:nvSpPr>
        <p:spPr>
          <a:xfrm>
            <a:off x="7709483" y="5763237"/>
            <a:ext cx="1091298" cy="35139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09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1DC636-0755-4F39-95B3-30296608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吉布斯采样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201C5A4-1D39-4C67-980A-3ABA33821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多元变量联合分布的抽样和估计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从联合概率分布定义的满条件概率分布，依次对满条件概率分布进行抽样，得到样本序列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从初始样本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,⋯,</m:t>
                    </m:r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，不断迭代，每次迭代得到新的样本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每次迭代中，一次对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个随机变量中的一个变量进行抽样，抽样的分布是满条件概率分布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b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接受概率始终为</a:t>
                </a:r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201C5A4-1D39-4C67-980A-3ABA33821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r="-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A7E3062-9B78-457C-9EA4-FCC42D958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672" y="5041784"/>
            <a:ext cx="5807954" cy="146753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E43EB5B-014A-4CC3-866C-08AAF9C4653F}"/>
              </a:ext>
            </a:extLst>
          </p:cNvPr>
          <p:cNvSpPr/>
          <p:nvPr/>
        </p:nvSpPr>
        <p:spPr>
          <a:xfrm>
            <a:off x="5754848" y="5788403"/>
            <a:ext cx="813732" cy="35085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8C2548-626C-4306-B20E-6E4D542B954C}"/>
              </a:ext>
            </a:extLst>
          </p:cNvPr>
          <p:cNvSpPr/>
          <p:nvPr/>
        </p:nvSpPr>
        <p:spPr>
          <a:xfrm>
            <a:off x="5754848" y="6139173"/>
            <a:ext cx="813732" cy="35085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F34E3A-9B76-43A0-BA16-A5398201E548}"/>
              </a:ext>
            </a:extLst>
          </p:cNvPr>
          <p:cNvSpPr/>
          <p:nvPr/>
        </p:nvSpPr>
        <p:spPr>
          <a:xfrm>
            <a:off x="6568579" y="5788318"/>
            <a:ext cx="1140903" cy="350855"/>
          </a:xfrm>
          <a:prstGeom prst="rect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F5E585B-8A6D-4265-A455-7D72877FF794}"/>
              </a:ext>
            </a:extLst>
          </p:cNvPr>
          <p:cNvSpPr/>
          <p:nvPr/>
        </p:nvSpPr>
        <p:spPr>
          <a:xfrm>
            <a:off x="7585045" y="6137094"/>
            <a:ext cx="1140903" cy="350855"/>
          </a:xfrm>
          <a:prstGeom prst="rect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8E5A1A9-31A5-4059-9BB5-792D0D40BC8A}"/>
              </a:ext>
            </a:extLst>
          </p:cNvPr>
          <p:cNvSpPr/>
          <p:nvPr/>
        </p:nvSpPr>
        <p:spPr>
          <a:xfrm>
            <a:off x="7709483" y="5764861"/>
            <a:ext cx="1016466" cy="35085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90BEF07-3F99-4321-975F-D8180C3683A1}"/>
              </a:ext>
            </a:extLst>
          </p:cNvPr>
          <p:cNvSpPr/>
          <p:nvPr/>
        </p:nvSpPr>
        <p:spPr>
          <a:xfrm>
            <a:off x="6568580" y="6160551"/>
            <a:ext cx="1016466" cy="3273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623429C-2DE4-497F-B47B-FD0042D33368}"/>
                  </a:ext>
                </a:extLst>
              </p:cNvPr>
              <p:cNvSpPr txBox="1"/>
              <p:nvPr/>
            </p:nvSpPr>
            <p:spPr>
              <a:xfrm>
                <a:off x="9164972" y="4827086"/>
                <a:ext cx="3027028" cy="1105239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(∙|</m:t>
                      </m:r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sz="2000" b="1" dirty="0">
                    <a:solidFill>
                      <a:schemeClr val="tx1"/>
                    </a:solidFill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</a:rPr>
                  <a:t>这一分量进行采样，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其它分量不改变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623429C-2DE4-497F-B47B-FD0042D33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972" y="4827086"/>
                <a:ext cx="3027028" cy="1105239"/>
              </a:xfrm>
              <a:prstGeom prst="rect">
                <a:avLst/>
              </a:prstGeom>
              <a:blipFill>
                <a:blip r:embed="rId4"/>
                <a:stretch>
                  <a:fillRect l="-1207" r="-1006" b="-88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61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9BE27-C20D-42E1-AF4E-AB524C53C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吉布斯采样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840458-F1BB-447E-8CB4-6414A3494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399" y="770597"/>
            <a:ext cx="7488992" cy="593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56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C921E1-C631-4E24-83B3-9E53DD1BF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吉布斯采样通俗解释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EC7871-0E2B-499A-80F8-0E6BD1CE4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E</a:t>
            </a:r>
            <a:r>
              <a:rPr lang="zh-CN" altLang="en-US" dirty="0"/>
              <a:t>：吃饭、学习、打球</a:t>
            </a:r>
            <a:r>
              <a:rPr lang="en-US" altLang="zh-CN" dirty="0"/>
              <a:t>; T</a:t>
            </a:r>
            <a:r>
              <a:rPr lang="zh-CN" altLang="en-US" dirty="0"/>
              <a:t>：上午、下午、晚上</a:t>
            </a:r>
            <a:r>
              <a:rPr lang="en-US" altLang="zh-CN" dirty="0"/>
              <a:t>; W</a:t>
            </a:r>
            <a:r>
              <a:rPr lang="zh-CN" altLang="en-US" dirty="0"/>
              <a:t>：晴朗、刮风、下雨</a:t>
            </a:r>
            <a:endParaRPr lang="en-US" altLang="zh-CN" dirty="0"/>
          </a:p>
          <a:p>
            <a:r>
              <a:rPr lang="zh-CN" altLang="en-US" dirty="0"/>
              <a:t>首先随便初始化一个组合</a:t>
            </a:r>
            <a:r>
              <a:rPr lang="en-US" altLang="zh-CN" dirty="0"/>
              <a:t>, i.e. </a:t>
            </a:r>
            <a:r>
              <a:rPr lang="zh-CN" altLang="en-US" dirty="0">
                <a:solidFill>
                  <a:srgbClr val="FF0000"/>
                </a:solidFill>
              </a:rPr>
              <a:t>学习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晚上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刮风</a:t>
            </a:r>
            <a:r>
              <a:rPr lang="zh-CN" altLang="en-US" dirty="0"/>
              <a:t>，然后依条件概率改变其中的一个变量</a:t>
            </a:r>
            <a:endParaRPr lang="en-US" altLang="zh-CN" dirty="0"/>
          </a:p>
          <a:p>
            <a:r>
              <a:rPr lang="zh-CN" altLang="en-US" dirty="0"/>
              <a:t>假设我们知道</a:t>
            </a:r>
            <a:r>
              <a:rPr lang="zh-CN" altLang="en-US" dirty="0">
                <a:solidFill>
                  <a:srgbClr val="0070C0"/>
                </a:solidFill>
              </a:rPr>
              <a:t>晚上</a:t>
            </a:r>
            <a:r>
              <a:rPr lang="en-US" altLang="zh-CN" dirty="0">
                <a:solidFill>
                  <a:srgbClr val="0070C0"/>
                </a:solidFill>
              </a:rPr>
              <a:t>+</a:t>
            </a:r>
            <a:r>
              <a:rPr lang="zh-CN" altLang="en-US" dirty="0">
                <a:solidFill>
                  <a:srgbClr val="0070C0"/>
                </a:solidFill>
              </a:rPr>
              <a:t>刮风</a:t>
            </a:r>
            <a:r>
              <a:rPr lang="zh-CN" altLang="en-US" dirty="0"/>
              <a:t>，我们给</a:t>
            </a:r>
            <a:r>
              <a:rPr lang="en-US" altLang="zh-CN" dirty="0"/>
              <a:t>E</a:t>
            </a:r>
            <a:r>
              <a:rPr lang="zh-CN" altLang="en-US" dirty="0"/>
              <a:t>生成一个变量，比如，学习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吃饭。我们再依条件概率改下一个变量，根据</a:t>
            </a:r>
            <a:r>
              <a:rPr lang="zh-CN" altLang="en-US" dirty="0">
                <a:solidFill>
                  <a:srgbClr val="0070C0"/>
                </a:solidFill>
              </a:rPr>
              <a:t>学习</a:t>
            </a:r>
            <a:r>
              <a:rPr lang="en-US" altLang="zh-CN" dirty="0">
                <a:solidFill>
                  <a:srgbClr val="0070C0"/>
                </a:solidFill>
              </a:rPr>
              <a:t>+</a:t>
            </a:r>
            <a:r>
              <a:rPr lang="zh-CN" altLang="en-US" dirty="0">
                <a:solidFill>
                  <a:srgbClr val="0070C0"/>
                </a:solidFill>
              </a:rPr>
              <a:t>刮风</a:t>
            </a:r>
            <a:r>
              <a:rPr lang="zh-CN" altLang="en-US" dirty="0"/>
              <a:t>，把晚上变成上午。类似地，把刮风变成刮风（当然可以变成相同的变量）。这样</a:t>
            </a:r>
            <a:r>
              <a:rPr lang="zh-CN" altLang="en-US" dirty="0">
                <a:solidFill>
                  <a:srgbClr val="FF0000"/>
                </a:solidFill>
              </a:rPr>
              <a:t>学习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晚上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刮风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FF66FF"/>
                </a:solidFill>
              </a:rPr>
              <a:t>吃饭</a:t>
            </a:r>
            <a:r>
              <a:rPr lang="en-US" altLang="zh-CN" dirty="0">
                <a:solidFill>
                  <a:srgbClr val="FF66FF"/>
                </a:solidFill>
              </a:rPr>
              <a:t>+</a:t>
            </a:r>
            <a:r>
              <a:rPr lang="zh-CN" altLang="en-US" dirty="0">
                <a:solidFill>
                  <a:srgbClr val="FF66FF"/>
                </a:solidFill>
              </a:rPr>
              <a:t>上午</a:t>
            </a:r>
            <a:r>
              <a:rPr lang="en-US" altLang="zh-CN" dirty="0">
                <a:solidFill>
                  <a:srgbClr val="FF66FF"/>
                </a:solidFill>
              </a:rPr>
              <a:t>+</a:t>
            </a:r>
            <a:r>
              <a:rPr lang="zh-CN" altLang="en-US" dirty="0">
                <a:solidFill>
                  <a:srgbClr val="FF66FF"/>
                </a:solidFill>
              </a:rPr>
              <a:t>刮风</a:t>
            </a:r>
            <a:r>
              <a:rPr lang="zh-CN" altLang="en-US" dirty="0"/>
              <a:t>。同样的方法，得到一个序列，每个单元包含三个变量，也就是一个马尔可夫链。然后跳过初始的一定数量的单元（比如</a:t>
            </a:r>
            <a:r>
              <a:rPr lang="en-US" altLang="zh-CN" dirty="0"/>
              <a:t>100</a:t>
            </a:r>
            <a:r>
              <a:rPr lang="zh-CN" altLang="en-US" dirty="0"/>
              <a:t>个）进行采样。这样</a:t>
            </a:r>
            <a:r>
              <a:rPr lang="en-US" altLang="zh-CN" dirty="0"/>
              <a:t>sample</a:t>
            </a:r>
            <a:r>
              <a:rPr lang="zh-CN" altLang="en-US" dirty="0"/>
              <a:t>到的单元，是</a:t>
            </a:r>
            <a:r>
              <a:rPr lang="zh-CN" altLang="en-US" dirty="0">
                <a:solidFill>
                  <a:srgbClr val="0000FF"/>
                </a:solidFill>
              </a:rPr>
              <a:t>逼近联合分布</a:t>
            </a:r>
            <a:r>
              <a:rPr lang="zh-CN" altLang="en-US" dirty="0"/>
              <a:t>的。</a:t>
            </a:r>
          </a:p>
        </p:txBody>
      </p:sp>
    </p:spTree>
    <p:extLst>
      <p:ext uri="{BB962C8B-B14F-4D97-AF65-F5344CB8AC3E}">
        <p14:creationId xmlns:p14="http://schemas.microsoft.com/office/powerpoint/2010/main" val="2051841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6E23F-C946-42E8-A393-C9DF49EF3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推断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A0040D-60EF-41CC-AD7A-E54DEA80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015DF7-E098-4B9F-8431-3DDABD7B4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177" y="1412132"/>
            <a:ext cx="7429554" cy="45910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BAEE3A-D008-46A2-BAC5-56C6DCB3E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052" y="1630814"/>
            <a:ext cx="405520" cy="3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60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98352" y="1281864"/>
            <a:ext cx="11018354" cy="4294271"/>
            <a:chOff x="585100" y="728634"/>
            <a:chExt cx="11018354" cy="4294271"/>
          </a:xfrm>
        </p:grpSpPr>
        <p:grpSp>
          <p:nvGrpSpPr>
            <p:cNvPr id="16" name="组合 15"/>
            <p:cNvGrpSpPr/>
            <p:nvPr/>
          </p:nvGrpSpPr>
          <p:grpSpPr>
            <a:xfrm>
              <a:off x="585100" y="728634"/>
              <a:ext cx="11018354" cy="4288211"/>
              <a:chOff x="1173646" y="1278834"/>
              <a:chExt cx="11018354" cy="4288211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585" r="1845" b="18502"/>
              <a:stretch/>
            </p:blipFill>
            <p:spPr>
              <a:xfrm>
                <a:off x="1173646" y="1278834"/>
                <a:ext cx="11018354" cy="4288211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1404753" y="1278834"/>
                <a:ext cx="130687" cy="4276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585100" y="734694"/>
              <a:ext cx="11018354" cy="4288211"/>
            </a:xfrm>
            <a:prstGeom prst="rect">
              <a:avLst/>
            </a:prstGeom>
            <a:solidFill>
              <a:srgbClr val="FDF5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897370" y="798195"/>
            <a:ext cx="3554095" cy="5261610"/>
          </a:xfrm>
          <a:prstGeom prst="rect">
            <a:avLst/>
          </a:prstGeom>
          <a:solidFill>
            <a:srgbClr val="F3C5DA"/>
          </a:solidFill>
          <a:ln>
            <a:noFill/>
          </a:ln>
          <a:effectLst>
            <a:outerShdw blurRad="508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50785" y="1304290"/>
            <a:ext cx="2247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550784" y="3001866"/>
            <a:ext cx="232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蒙特卡罗法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A9EA0-6075-4B43-A19A-4B7716DDC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吉布斯采样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A21B7E-2C2D-4923-A49F-6B503989B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证据变量：</a:t>
                </a:r>
                <a:r>
                  <a:rPr lang="en-US" altLang="zh-CN" dirty="0"/>
                  <a:t>Sprinkler=true;  </a:t>
                </a:r>
                <a:r>
                  <a:rPr lang="en-US" altLang="zh-CN" dirty="0" err="1"/>
                  <a:t>Wetgrass</a:t>
                </a:r>
                <a:r>
                  <a:rPr lang="en-US" altLang="zh-CN" dirty="0"/>
                  <a:t> = true </a:t>
                </a:r>
              </a:p>
              <a:p>
                <a:r>
                  <a:rPr lang="zh-CN" altLang="en-US" dirty="0"/>
                  <a:t>初始：随机给一组状态</a:t>
                </a:r>
                <a:r>
                  <a:rPr lang="en-US" altLang="zh-CN" dirty="0"/>
                  <a:t>{C=true,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S=true, W=true</a:t>
                </a:r>
                <a:r>
                  <a:rPr lang="en-US" altLang="zh-CN" dirty="0"/>
                  <a:t>, R=false}</a:t>
                </a:r>
              </a:p>
              <a:p>
                <a:r>
                  <a:rPr lang="en-US" altLang="zh-CN" dirty="0"/>
                  <a:t>For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=1 to T</a:t>
                </a:r>
              </a:p>
              <a:p>
                <a:pPr lvl="1"/>
                <a:r>
                  <a:rPr lang="zh-CN" altLang="en-US" dirty="0">
                    <a:solidFill>
                      <a:srgbClr val="7030A0"/>
                    </a:solidFill>
                  </a:rPr>
                  <a:t>对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cloudy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进行采样</a:t>
                </a:r>
                <a:endParaRPr lang="en-US" altLang="zh-CN" dirty="0">
                  <a:solidFill>
                    <a:srgbClr val="7030A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e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,~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</m:d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(~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(~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(~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b="1" dirty="0">
                    <a:solidFill>
                      <a:srgbClr val="7030A0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</m:den>
                    </m:f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𝟎𝟒𝟕𝟔𝟐</m:t>
                    </m:r>
                  </m:oMath>
                </a14:m>
                <a:endParaRPr lang="en-US" altLang="zh-C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A21B7E-2C2D-4923-A49F-6B503989B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452" y="1253330"/>
                <a:ext cx="10909284" cy="5234837"/>
              </a:xfrm>
              <a:blipFill>
                <a:blip r:embed="rId2"/>
                <a:stretch>
                  <a:fillRect l="-10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爆炸形: 8 pt  3">
            <a:extLst>
              <a:ext uri="{FF2B5EF4-FFF2-40B4-BE49-F238E27FC236}">
                <a16:creationId xmlns:a16="http://schemas.microsoft.com/office/drawing/2014/main" id="{7ABBC31A-47D1-4355-89F2-704736D7C965}"/>
              </a:ext>
            </a:extLst>
          </p:cNvPr>
          <p:cNvSpPr/>
          <p:nvPr/>
        </p:nvSpPr>
        <p:spPr>
          <a:xfrm>
            <a:off x="7482900" y="799203"/>
            <a:ext cx="2886323" cy="159821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不变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10F654-F5B0-47AF-8DFC-935E2760E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484" y="3208606"/>
            <a:ext cx="3288967" cy="20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9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A9EA0-6075-4B43-A19A-4B7716DDC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吉布斯采样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A21B7E-2C2D-4923-A49F-6B503989B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证据变量：</a:t>
                </a:r>
                <a:r>
                  <a:rPr lang="en-US" altLang="zh-CN" dirty="0"/>
                  <a:t>Sprinkler=true;  </a:t>
                </a:r>
                <a:r>
                  <a:rPr lang="en-US" altLang="zh-CN" dirty="0" err="1"/>
                  <a:t>Wetgrass</a:t>
                </a:r>
                <a:r>
                  <a:rPr lang="en-US" altLang="zh-CN" dirty="0"/>
                  <a:t> = true </a:t>
                </a:r>
              </a:p>
              <a:p>
                <a:r>
                  <a:rPr lang="zh-CN" altLang="en-US" dirty="0"/>
                  <a:t>初始：随机给一组状态</a:t>
                </a:r>
                <a:r>
                  <a:rPr lang="en-US" altLang="zh-CN" dirty="0"/>
                  <a:t>{C=true,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S=true, W=true</a:t>
                </a:r>
                <a:r>
                  <a:rPr lang="en-US" altLang="zh-CN" dirty="0"/>
                  <a:t>, R=false}</a:t>
                </a:r>
              </a:p>
              <a:p>
                <a:r>
                  <a:rPr lang="en-US" altLang="zh-CN" dirty="0"/>
                  <a:t>For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=1 to T</a:t>
                </a:r>
              </a:p>
              <a:p>
                <a:pPr lvl="1"/>
                <a:r>
                  <a:rPr lang="zh-CN" altLang="en-US" dirty="0">
                    <a:solidFill>
                      <a:srgbClr val="7030A0"/>
                    </a:solidFill>
                  </a:rPr>
                  <a:t>对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cloudy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进行采样</a:t>
                </a:r>
                <a:endParaRPr lang="en-US" altLang="zh-CN" dirty="0">
                  <a:solidFill>
                    <a:srgbClr val="7030A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e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,~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𝟎𝟒𝟕𝟔𝟐</m:t>
                    </m:r>
                  </m:oMath>
                </a14:m>
                <a:endParaRPr lang="en-US" altLang="zh-CN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zh-CN" altLang="en-US" dirty="0"/>
                  <a:t>随机生成一个数字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0.0489 (0-1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之间的均匀分布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)</a:t>
                </a:r>
              </a:p>
              <a:p>
                <a:pPr lvl="1"/>
                <a:r>
                  <a:rPr lang="en-US" altLang="zh-CN" dirty="0"/>
                  <a:t>0.0489&gt;0.04762,</a:t>
                </a:r>
                <a:r>
                  <a:rPr lang="zh-CN" altLang="en-US" dirty="0"/>
                  <a:t>则转移，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C=false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A21B7E-2C2D-4923-A49F-6B503989B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b="-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爆炸形: 8 pt  3">
            <a:extLst>
              <a:ext uri="{FF2B5EF4-FFF2-40B4-BE49-F238E27FC236}">
                <a16:creationId xmlns:a16="http://schemas.microsoft.com/office/drawing/2014/main" id="{7ABBC31A-47D1-4355-89F2-704736D7C965}"/>
              </a:ext>
            </a:extLst>
          </p:cNvPr>
          <p:cNvSpPr/>
          <p:nvPr/>
        </p:nvSpPr>
        <p:spPr>
          <a:xfrm>
            <a:off x="7482900" y="799203"/>
            <a:ext cx="2886323" cy="159821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不变</a:t>
            </a:r>
          </a:p>
        </p:txBody>
      </p:sp>
    </p:spTree>
    <p:extLst>
      <p:ext uri="{BB962C8B-B14F-4D97-AF65-F5344CB8AC3E}">
        <p14:creationId xmlns:p14="http://schemas.microsoft.com/office/powerpoint/2010/main" val="230088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A9EA0-6075-4B43-A19A-4B7716DDC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吉布斯采样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A21B7E-2C2D-4923-A49F-6B503989B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/>
                  <a:t>证据变量：</a:t>
                </a:r>
                <a:r>
                  <a:rPr lang="en-US" altLang="zh-CN" dirty="0"/>
                  <a:t>Sprinkler=true;  </a:t>
                </a:r>
                <a:r>
                  <a:rPr lang="en-US" altLang="zh-CN" dirty="0" err="1"/>
                  <a:t>Wetgrass</a:t>
                </a:r>
                <a:r>
                  <a:rPr lang="en-US" altLang="zh-CN" dirty="0"/>
                  <a:t> = true </a:t>
                </a:r>
              </a:p>
              <a:p>
                <a:r>
                  <a:rPr lang="zh-CN" altLang="en-US" dirty="0"/>
                  <a:t>初始：随机给一组状态</a:t>
                </a:r>
                <a:r>
                  <a:rPr lang="en-US" altLang="zh-CN" dirty="0"/>
                  <a:t>{C=true,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S=true, W=true</a:t>
                </a:r>
                <a:r>
                  <a:rPr lang="en-US" altLang="zh-CN" dirty="0"/>
                  <a:t>, R=false}</a:t>
                </a:r>
              </a:p>
              <a:p>
                <a:r>
                  <a:rPr lang="en-US" altLang="zh-CN" dirty="0"/>
                  <a:t>For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=1 to T</a:t>
                </a:r>
              </a:p>
              <a:p>
                <a:pPr lvl="1"/>
                <a:r>
                  <a:rPr lang="zh-CN" altLang="en-US" dirty="0">
                    <a:solidFill>
                      <a:srgbClr val="7030A0"/>
                    </a:solidFill>
                  </a:rPr>
                  <a:t>对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rain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进行采样</a:t>
                </a:r>
                <a:endParaRPr lang="en-US" altLang="zh-CN" dirty="0">
                  <a:solidFill>
                    <a:srgbClr val="7030A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e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,~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|~</m:t>
                        </m:r>
                        <m:r>
                          <a:rPr lang="en-US" altLang="zh-CN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|~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(~</m:t>
                        </m:r>
                        <m:r>
                          <a:rPr lang="en-US" altLang="zh-CN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|~</m:t>
                        </m:r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|~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(~</m:t>
                        </m:r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|~</m:t>
                        </m:r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|~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(~</m:t>
                        </m:r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b="1" dirty="0">
                    <a:solidFill>
                      <a:srgbClr val="7030A0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e>
                            <m: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  <m: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d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e>
                            <m: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  <m: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d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e>
                            <m:r>
                              <a:rPr lang="en-US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</m:d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e>
                            <m: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  <m: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,~</m:t>
                            </m:r>
                            <m: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d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(~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𝟗𝟗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𝟗𝟗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 altLang="zh-CN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A21B7E-2C2D-4923-A49F-6B503989B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爆炸形: 8 pt  3">
            <a:extLst>
              <a:ext uri="{FF2B5EF4-FFF2-40B4-BE49-F238E27FC236}">
                <a16:creationId xmlns:a16="http://schemas.microsoft.com/office/drawing/2014/main" id="{7ABBC31A-47D1-4355-89F2-704736D7C965}"/>
              </a:ext>
            </a:extLst>
          </p:cNvPr>
          <p:cNvSpPr/>
          <p:nvPr/>
        </p:nvSpPr>
        <p:spPr>
          <a:xfrm>
            <a:off x="7482900" y="799203"/>
            <a:ext cx="2886323" cy="159821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不变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10F654-F5B0-47AF-8DFC-935E2760E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579" y="292035"/>
            <a:ext cx="5089779" cy="313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0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A9EA0-6075-4B43-A19A-4B7716DDC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吉布斯采样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A21B7E-2C2D-4923-A49F-6B503989B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证据变量：</a:t>
                </a:r>
                <a:r>
                  <a:rPr lang="en-US" altLang="zh-CN" dirty="0"/>
                  <a:t>Sprinkler=true;  </a:t>
                </a:r>
                <a:r>
                  <a:rPr lang="en-US" altLang="zh-CN" dirty="0" err="1"/>
                  <a:t>Wetgrass</a:t>
                </a:r>
                <a:r>
                  <a:rPr lang="en-US" altLang="zh-CN" dirty="0"/>
                  <a:t> = true </a:t>
                </a:r>
              </a:p>
              <a:p>
                <a:r>
                  <a:rPr lang="zh-CN" altLang="en-US" dirty="0"/>
                  <a:t>初始：随机给一组状态</a:t>
                </a:r>
                <a:r>
                  <a:rPr lang="en-US" altLang="zh-CN" dirty="0"/>
                  <a:t>{C=true,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S=true, W=true</a:t>
                </a:r>
                <a:r>
                  <a:rPr lang="en-US" altLang="zh-CN" dirty="0"/>
                  <a:t>, R=false}</a:t>
                </a:r>
              </a:p>
              <a:p>
                <a:r>
                  <a:rPr lang="en-US" altLang="zh-CN" dirty="0"/>
                  <a:t>For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=1 to T</a:t>
                </a:r>
              </a:p>
              <a:p>
                <a:pPr lvl="1"/>
                <a:r>
                  <a:rPr lang="zh-CN" altLang="en-US" dirty="0">
                    <a:solidFill>
                      <a:srgbClr val="7030A0"/>
                    </a:solidFill>
                  </a:rPr>
                  <a:t>对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rain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进行采样</a:t>
                </a:r>
                <a:endParaRPr lang="en-US" altLang="zh-CN" dirty="0">
                  <a:solidFill>
                    <a:srgbClr val="7030A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e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157</a:t>
                </a:r>
              </a:p>
              <a:p>
                <a:pPr lvl="1"/>
                <a:r>
                  <a:rPr lang="zh-CN" altLang="en-US" dirty="0"/>
                  <a:t>随机生成一个数字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0.04</a:t>
                </a:r>
              </a:p>
              <a:p>
                <a:pPr lvl="1"/>
                <a:r>
                  <a:rPr lang="en-US" altLang="zh-CN" dirty="0"/>
                  <a:t>0.04&lt;0.2157,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R=true</a:t>
                </a: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A21B7E-2C2D-4923-A49F-6B503989B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b="-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爆炸形: 8 pt  3">
            <a:extLst>
              <a:ext uri="{FF2B5EF4-FFF2-40B4-BE49-F238E27FC236}">
                <a16:creationId xmlns:a16="http://schemas.microsoft.com/office/drawing/2014/main" id="{7ABBC31A-47D1-4355-89F2-704736D7C965}"/>
              </a:ext>
            </a:extLst>
          </p:cNvPr>
          <p:cNvSpPr/>
          <p:nvPr/>
        </p:nvSpPr>
        <p:spPr>
          <a:xfrm>
            <a:off x="7482900" y="799203"/>
            <a:ext cx="2886323" cy="159821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不变</a:t>
            </a:r>
          </a:p>
        </p:txBody>
      </p:sp>
    </p:spTree>
    <p:extLst>
      <p:ext uri="{BB962C8B-B14F-4D97-AF65-F5344CB8AC3E}">
        <p14:creationId xmlns:p14="http://schemas.microsoft.com/office/powerpoint/2010/main" val="1115668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A9EA0-6075-4B43-A19A-4B7716DDC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吉布斯采样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A21B7E-2C2D-4923-A49F-6B503989B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证据变量：</a:t>
            </a:r>
            <a:r>
              <a:rPr lang="en-US" altLang="zh-CN" dirty="0"/>
              <a:t>Sprinkler=true;  </a:t>
            </a:r>
            <a:r>
              <a:rPr lang="en-US" altLang="zh-CN" dirty="0" err="1"/>
              <a:t>Wetgrass</a:t>
            </a:r>
            <a:r>
              <a:rPr lang="en-US" altLang="zh-CN" dirty="0"/>
              <a:t> = true </a:t>
            </a:r>
          </a:p>
          <a:p>
            <a:r>
              <a:rPr lang="zh-CN" altLang="en-US" dirty="0"/>
              <a:t>初始：随机给一组状态</a:t>
            </a:r>
            <a:r>
              <a:rPr lang="en-US" altLang="zh-CN" dirty="0"/>
              <a:t>{C=true, </a:t>
            </a:r>
            <a:r>
              <a:rPr lang="en-US" altLang="zh-CN" dirty="0">
                <a:solidFill>
                  <a:srgbClr val="0070C0"/>
                </a:solidFill>
              </a:rPr>
              <a:t>S=true, W=true</a:t>
            </a:r>
            <a:r>
              <a:rPr lang="en-US" altLang="zh-CN" dirty="0"/>
              <a:t>, R=false}</a:t>
            </a:r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=1 to T</a:t>
            </a:r>
          </a:p>
          <a:p>
            <a:r>
              <a:rPr lang="en-US" altLang="zh-CN" dirty="0"/>
              <a:t>END</a:t>
            </a:r>
          </a:p>
          <a:p>
            <a:r>
              <a:rPr lang="zh-CN" altLang="en-US" dirty="0"/>
              <a:t>统计：产生</a:t>
            </a:r>
            <a:r>
              <a:rPr lang="en-US" altLang="zh-CN" dirty="0"/>
              <a:t>rain=true 20</a:t>
            </a:r>
            <a:r>
              <a:rPr lang="zh-CN" altLang="en-US" dirty="0"/>
              <a:t>个，</a:t>
            </a:r>
            <a:r>
              <a:rPr lang="en-US" altLang="zh-CN" dirty="0"/>
              <a:t>rain=false 60</a:t>
            </a:r>
            <a:r>
              <a:rPr lang="zh-CN" altLang="en-US" dirty="0"/>
              <a:t>； </a:t>
            </a:r>
            <a:endParaRPr lang="en-US" altLang="zh-CN" dirty="0"/>
          </a:p>
          <a:p>
            <a:r>
              <a:rPr lang="zh-CN" altLang="en-US" dirty="0"/>
              <a:t>结果：</a:t>
            </a:r>
            <a:r>
              <a:rPr lang="en-US" altLang="zh-CN" dirty="0"/>
              <a:t>&lt;0.25,0.75&gt;</a:t>
            </a:r>
          </a:p>
          <a:p>
            <a:endParaRPr lang="en-US" altLang="zh-CN" dirty="0"/>
          </a:p>
        </p:txBody>
      </p:sp>
      <p:sp>
        <p:nvSpPr>
          <p:cNvPr id="4" name="爆炸形: 8 pt  3">
            <a:extLst>
              <a:ext uri="{FF2B5EF4-FFF2-40B4-BE49-F238E27FC236}">
                <a16:creationId xmlns:a16="http://schemas.microsoft.com/office/drawing/2014/main" id="{7ABBC31A-47D1-4355-89F2-704736D7C965}"/>
              </a:ext>
            </a:extLst>
          </p:cNvPr>
          <p:cNvSpPr/>
          <p:nvPr/>
        </p:nvSpPr>
        <p:spPr>
          <a:xfrm>
            <a:off x="7482900" y="799203"/>
            <a:ext cx="2886323" cy="159821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不变</a:t>
            </a:r>
          </a:p>
        </p:txBody>
      </p:sp>
    </p:spTree>
    <p:extLst>
      <p:ext uri="{BB962C8B-B14F-4D97-AF65-F5344CB8AC3E}">
        <p14:creationId xmlns:p14="http://schemas.microsoft.com/office/powerpoint/2010/main" val="199866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134AC-8506-44C6-8D01-9D03FFF4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66902E-177C-48E3-99C7-BA3290674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0EED70-16C8-40F1-919F-D5EB1ABD5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22" y="298271"/>
            <a:ext cx="9166102" cy="6118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453E63-538F-4A69-9A17-11BE622949B1}"/>
                  </a:ext>
                </a:extLst>
              </p:cNvPr>
              <p:cNvSpPr txBox="1"/>
              <p:nvPr/>
            </p:nvSpPr>
            <p:spPr>
              <a:xfrm>
                <a:off x="-349384" y="2584811"/>
                <a:ext cx="33634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e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</m:d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453E63-538F-4A69-9A17-11BE62294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9384" y="2584811"/>
                <a:ext cx="33634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DD6A7A-5FC8-49E7-9A62-C5BC51ACE56C}"/>
                  </a:ext>
                </a:extLst>
              </p:cNvPr>
              <p:cNvSpPr txBox="1"/>
              <p:nvPr/>
            </p:nvSpPr>
            <p:spPr>
              <a:xfrm>
                <a:off x="56133" y="1432055"/>
                <a:ext cx="3363401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过劳死</m:t>
                          </m:r>
                        </m:e>
                        <m:e>
                          <m:r>
                            <a:rPr lang="zh-CN" alt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学校政策</m:t>
                          </m:r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𝐭𝐫𝐮𝐞</m:t>
                          </m:r>
                          <m:r>
                            <a:rPr lang="en-US" altLang="zh-CN" sz="24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工作压力</m:t>
                          </m:r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𝐭𝐫𝐮𝐞</m:t>
                          </m:r>
                          <m:r>
                            <a:rPr lang="en-US" altLang="zh-CN" sz="24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DD6A7A-5FC8-49E7-9A62-C5BC51ACE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3" y="1432055"/>
                <a:ext cx="3363401" cy="509178"/>
              </a:xfrm>
              <a:prstGeom prst="rect">
                <a:avLst/>
              </a:prstGeom>
              <a:blipFill>
                <a:blip r:embed="rId4"/>
                <a:stretch>
                  <a:fillRect r="-86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054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61D6E-999A-460A-9CAC-4FB7EAFE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DA21F5F-C7E1-487B-A831-BEBD95E1C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058" y="713064"/>
            <a:ext cx="7588561" cy="5691930"/>
          </a:xfrm>
        </p:spPr>
      </p:pic>
    </p:spTree>
    <p:extLst>
      <p:ext uri="{BB962C8B-B14F-4D97-AF65-F5344CB8AC3E}">
        <p14:creationId xmlns:p14="http://schemas.microsoft.com/office/powerpoint/2010/main" val="4190532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0230B4-0368-494D-97E3-48374EFA1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蒙特卡罗法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CB1090-FFAB-44BE-A351-0D0CC0ABA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统计模拟方法</a:t>
            </a:r>
            <a:endParaRPr lang="en-US" altLang="zh-CN" dirty="0"/>
          </a:p>
          <a:p>
            <a:r>
              <a:rPr lang="zh-CN" altLang="en-US" dirty="0"/>
              <a:t>从概率模型的随机抽样进行近似数值计算</a:t>
            </a:r>
            <a:endParaRPr lang="en-US" altLang="zh-CN" dirty="0"/>
          </a:p>
          <a:p>
            <a:r>
              <a:rPr lang="zh-CN" altLang="en-US" dirty="0"/>
              <a:t>随机抽样</a:t>
            </a:r>
            <a:endParaRPr lang="en-US" altLang="zh-CN" dirty="0"/>
          </a:p>
          <a:p>
            <a:pPr lvl="1"/>
            <a:r>
              <a:rPr lang="zh-CN" altLang="en-US" dirty="0"/>
              <a:t>概率分布已知，通过抽样获得概率分布的随机样本，通过随机样本来进行特征分析</a:t>
            </a:r>
          </a:p>
        </p:txBody>
      </p:sp>
    </p:spTree>
    <p:extLst>
      <p:ext uri="{BB962C8B-B14F-4D97-AF65-F5344CB8AC3E}">
        <p14:creationId xmlns:p14="http://schemas.microsoft.com/office/powerpoint/2010/main" val="311102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503D0-9499-4F80-826B-E75F93FA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蒙特卡罗法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7125F-A79E-40A1-A119-3CDCA3DC7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接受</a:t>
            </a:r>
            <a:r>
              <a:rPr lang="en-US" altLang="zh-CN" dirty="0"/>
              <a:t>—</a:t>
            </a:r>
            <a:r>
              <a:rPr lang="zh-CN" altLang="en-US" dirty="0"/>
              <a:t>拒绝抽样法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B5A0B6-79A2-4D30-8855-9AE02CC4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41" y="2631032"/>
            <a:ext cx="4243419" cy="2619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ABCC47-C2B4-46BD-B8B4-9495ADC1E49B}"/>
                  </a:ext>
                </a:extLst>
              </p:cNvPr>
              <p:cNvSpPr txBox="1"/>
              <p:nvPr/>
            </p:nvSpPr>
            <p:spPr>
              <a:xfrm>
                <a:off x="4941116" y="1979054"/>
                <a:ext cx="564579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不可以直接抽样</a:t>
                </a:r>
                <a:endParaRPr lang="en-US" altLang="zh-CN" sz="20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0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建议分布：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0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倍大于等于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US" altLang="zh-CN" sz="20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ABCC47-C2B4-46BD-B8B4-9495ADC1E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116" y="1979054"/>
                <a:ext cx="5645790" cy="1015663"/>
              </a:xfrm>
              <a:prstGeom prst="rect">
                <a:avLst/>
              </a:prstGeom>
              <a:blipFill>
                <a:blip r:embed="rId3"/>
                <a:stretch>
                  <a:fillRect l="-1188" t="-4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流程图: 可选过程 5">
                <a:extLst>
                  <a:ext uri="{FF2B5EF4-FFF2-40B4-BE49-F238E27FC236}">
                    <a16:creationId xmlns:a16="http://schemas.microsoft.com/office/drawing/2014/main" id="{D55D49EE-896A-42B3-BF96-D2E168C7E419}"/>
                  </a:ext>
                </a:extLst>
              </p:cNvPr>
              <p:cNvSpPr/>
              <p:nvPr/>
            </p:nvSpPr>
            <p:spPr>
              <a:xfrm>
                <a:off x="5621355" y="2910777"/>
                <a:ext cx="5226341" cy="1409503"/>
              </a:xfrm>
              <a:prstGeom prst="flowChartAlternateProcess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按照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进行抽样，得到结果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0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按照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𝒄𝒒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的比例随机决定是否接受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0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流程图: 可选过程 5">
                <a:extLst>
                  <a:ext uri="{FF2B5EF4-FFF2-40B4-BE49-F238E27FC236}">
                    <a16:creationId xmlns:a16="http://schemas.microsoft.com/office/drawing/2014/main" id="{D55D49EE-896A-42B3-BF96-D2E168C7E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355" y="2910777"/>
                <a:ext cx="5226341" cy="1409503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8D0FE349-AD1A-47B3-9019-7C70CC45F42B}"/>
              </a:ext>
            </a:extLst>
          </p:cNvPr>
          <p:cNvSpPr/>
          <p:nvPr/>
        </p:nvSpPr>
        <p:spPr>
          <a:xfrm>
            <a:off x="6829370" y="4672373"/>
            <a:ext cx="3010917" cy="1241570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优点：容易实现</a:t>
            </a:r>
            <a:endParaRPr lang="en-US" altLang="zh-CN" sz="20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缺点：效率低</a:t>
            </a:r>
          </a:p>
        </p:txBody>
      </p:sp>
    </p:spTree>
    <p:extLst>
      <p:ext uri="{BB962C8B-B14F-4D97-AF65-F5344CB8AC3E}">
        <p14:creationId xmlns:p14="http://schemas.microsoft.com/office/powerpoint/2010/main" val="258791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037E4-895A-48EF-96BD-60A143456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蒙特卡罗法</a:t>
            </a:r>
            <a:r>
              <a:rPr lang="en-US" altLang="zh-CN" dirty="0"/>
              <a:t>—</a:t>
            </a:r>
            <a:r>
              <a:rPr lang="zh-CN" altLang="en-US" dirty="0"/>
              <a:t>期望估计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747430F-CE77-4F53-AF87-5E3A930B2C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数学期望估计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大数定理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随机变量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zh-CN" altLang="en-US" dirty="0"/>
                  <a:t>，概率密度函数为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为定义在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zh-CN" altLang="en-US" dirty="0"/>
                  <a:t>上的函数，目标求函数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关于密度函数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的期望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按照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独立抽取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747430F-CE77-4F53-AF87-5E3A930B2C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56C2C33-933D-4E3C-9F3D-962373496E20}"/>
                  </a:ext>
                </a:extLst>
              </p:cNvPr>
              <p:cNvSpPr txBox="1"/>
              <p:nvPr/>
            </p:nvSpPr>
            <p:spPr>
              <a:xfrm>
                <a:off x="3414319" y="5244647"/>
                <a:ext cx="1888787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56C2C33-933D-4E3C-9F3D-962373496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319" y="5244647"/>
                <a:ext cx="1888787" cy="404919"/>
              </a:xfrm>
              <a:prstGeom prst="rect">
                <a:avLst/>
              </a:prstGeom>
              <a:blipFill>
                <a:blip r:embed="rId3"/>
                <a:stretch>
                  <a:fillRect l="-968" r="-5161" b="-25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08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037E4-895A-48EF-96BD-60A143456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蒙特卡罗法</a:t>
            </a:r>
            <a:r>
              <a:rPr lang="en-US" altLang="zh-CN" dirty="0"/>
              <a:t>—</a:t>
            </a:r>
            <a:r>
              <a:rPr lang="zh-CN" altLang="en-US" dirty="0"/>
              <a:t>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747430F-CE77-4F53-AF87-5E3A930B2C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/>
                  <a:t>分解：函数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/>
                  <a:t>和概率密度函数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 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747430F-CE77-4F53-AF87-5E3A930B2C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F808A9D-A45F-4A63-B61F-3DC13CE1F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853" y="3038377"/>
            <a:ext cx="4963024" cy="8337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53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99752" y="1304290"/>
            <a:ext cx="11066239" cy="4303922"/>
            <a:chOff x="472456" y="2189880"/>
            <a:chExt cx="11066239" cy="4303922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82" b="22281"/>
            <a:stretch/>
          </p:blipFill>
          <p:spPr>
            <a:xfrm>
              <a:off x="472456" y="2195940"/>
              <a:ext cx="11066239" cy="4285742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703563" y="2189880"/>
              <a:ext cx="130687" cy="427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96398" y="2205591"/>
              <a:ext cx="11018354" cy="4288211"/>
            </a:xfrm>
            <a:prstGeom prst="rect">
              <a:avLst/>
            </a:prstGeom>
            <a:solidFill>
              <a:srgbClr val="FDF5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897370" y="798195"/>
            <a:ext cx="3554095" cy="5261610"/>
          </a:xfrm>
          <a:prstGeom prst="rect">
            <a:avLst/>
          </a:prstGeom>
          <a:solidFill>
            <a:srgbClr val="F3C5DA"/>
          </a:solidFill>
          <a:ln>
            <a:noFill/>
          </a:ln>
          <a:effectLst>
            <a:outerShdw blurRad="508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580728-41D3-487F-A00F-C3329742CFF0}"/>
              </a:ext>
            </a:extLst>
          </p:cNvPr>
          <p:cNvSpPr txBox="1"/>
          <p:nvPr/>
        </p:nvSpPr>
        <p:spPr>
          <a:xfrm>
            <a:off x="7550785" y="1304290"/>
            <a:ext cx="2247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089795-8B9E-48C0-9E0A-A9F312FAF265}"/>
              </a:ext>
            </a:extLst>
          </p:cNvPr>
          <p:cNvSpPr txBox="1"/>
          <p:nvPr/>
        </p:nvSpPr>
        <p:spPr>
          <a:xfrm>
            <a:off x="7550784" y="3157198"/>
            <a:ext cx="2247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马尔可夫链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3190</TotalTime>
  <Words>2095</Words>
  <Application>Microsoft Office PowerPoint</Application>
  <PresentationFormat>宽屏</PresentationFormat>
  <Paragraphs>251</Paragraphs>
  <Slides>46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5" baseType="lpstr">
      <vt:lpstr>等线</vt:lpstr>
      <vt:lpstr>华文仿宋</vt:lpstr>
      <vt:lpstr>华文楷体</vt:lpstr>
      <vt:lpstr>楷体</vt:lpstr>
      <vt:lpstr>微软雅黑</vt:lpstr>
      <vt:lpstr>Arial</vt:lpstr>
      <vt:lpstr>Cambria Math</vt:lpstr>
      <vt:lpstr>Times New Roman</vt:lpstr>
      <vt:lpstr>Office 主题​​</vt:lpstr>
      <vt:lpstr>PowerPoint 演示文稿</vt:lpstr>
      <vt:lpstr>马尔可夫链蒙特卡罗法</vt:lpstr>
      <vt:lpstr>PowerPoint 演示文稿</vt:lpstr>
      <vt:lpstr>PowerPoint 演示文稿</vt:lpstr>
      <vt:lpstr>蒙特卡罗法</vt:lpstr>
      <vt:lpstr>蒙特卡罗法</vt:lpstr>
      <vt:lpstr>蒙特卡罗法—期望估计</vt:lpstr>
      <vt:lpstr>蒙特卡罗法—积分</vt:lpstr>
      <vt:lpstr>PowerPoint 演示文稿</vt:lpstr>
      <vt:lpstr>马尔可夫链</vt:lpstr>
      <vt:lpstr>马尔可夫链</vt:lpstr>
      <vt:lpstr>马尔可夫链</vt:lpstr>
      <vt:lpstr>马尔可夫链</vt:lpstr>
      <vt:lpstr>马尔可夫链</vt:lpstr>
      <vt:lpstr>马尔可夫链—平稳分布</vt:lpstr>
      <vt:lpstr>平稳分布</vt:lpstr>
      <vt:lpstr>平稳分布</vt:lpstr>
      <vt:lpstr>平稳分布</vt:lpstr>
      <vt:lpstr>平稳分布</vt:lpstr>
      <vt:lpstr>马尔可夫链性质</vt:lpstr>
      <vt:lpstr>马尔可夫链性质</vt:lpstr>
      <vt:lpstr>马尔可夫链性质</vt:lpstr>
      <vt:lpstr>马尔可夫链性质</vt:lpstr>
      <vt:lpstr>马尔可夫链性质</vt:lpstr>
      <vt:lpstr>马尔可夫链性质</vt:lpstr>
      <vt:lpstr>马尔可夫链性质</vt:lpstr>
      <vt:lpstr>PowerPoint 演示文稿</vt:lpstr>
      <vt:lpstr>马尔可夫链蒙特卡罗法</vt:lpstr>
      <vt:lpstr>马尔可夫链蒙特卡罗法</vt:lpstr>
      <vt:lpstr>Metropolis-Hastings</vt:lpstr>
      <vt:lpstr>Metropolis-Hastings</vt:lpstr>
      <vt:lpstr>Metropolis-Hastings</vt:lpstr>
      <vt:lpstr>Metropolis-Hastings</vt:lpstr>
      <vt:lpstr>吉布斯采样</vt:lpstr>
      <vt:lpstr>吉布斯采样</vt:lpstr>
      <vt:lpstr>吉布斯采样</vt:lpstr>
      <vt:lpstr>吉布斯采样</vt:lpstr>
      <vt:lpstr>吉布斯采样通俗解释</vt:lpstr>
      <vt:lpstr>贝叶斯网络—推断</vt:lpstr>
      <vt:lpstr>吉布斯采样</vt:lpstr>
      <vt:lpstr>吉布斯采样</vt:lpstr>
      <vt:lpstr>吉布斯采样</vt:lpstr>
      <vt:lpstr>吉布斯采样</vt:lpstr>
      <vt:lpstr>吉布斯采样</vt:lpstr>
      <vt:lpstr>练习</vt:lpstr>
      <vt:lpstr>练习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mary</cp:lastModifiedBy>
  <cp:revision>236</cp:revision>
  <dcterms:created xsi:type="dcterms:W3CDTF">2020-02-27T08:41:55Z</dcterms:created>
  <dcterms:modified xsi:type="dcterms:W3CDTF">2020-05-13T04:43:16Z</dcterms:modified>
</cp:coreProperties>
</file>